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7"/>
  </p:notesMasterIdLst>
  <p:sldIdLst>
    <p:sldId id="356" r:id="rId2"/>
    <p:sldId id="373" r:id="rId3"/>
    <p:sldId id="375" r:id="rId4"/>
    <p:sldId id="376" r:id="rId5"/>
    <p:sldId id="472" r:id="rId6"/>
    <p:sldId id="474" r:id="rId7"/>
    <p:sldId id="475" r:id="rId8"/>
    <p:sldId id="476" r:id="rId9"/>
    <p:sldId id="439" r:id="rId10"/>
    <p:sldId id="478" r:id="rId11"/>
    <p:sldId id="479" r:id="rId12"/>
    <p:sldId id="480" r:id="rId13"/>
    <p:sldId id="481" r:id="rId14"/>
    <p:sldId id="482" r:id="rId15"/>
    <p:sldId id="483" r:id="rId16"/>
    <p:sldId id="390" r:id="rId17"/>
    <p:sldId id="438" r:id="rId18"/>
    <p:sldId id="391" r:id="rId19"/>
    <p:sldId id="440" r:id="rId20"/>
    <p:sldId id="447" r:id="rId21"/>
    <p:sldId id="448" r:id="rId22"/>
    <p:sldId id="449" r:id="rId23"/>
    <p:sldId id="450" r:id="rId24"/>
    <p:sldId id="451" r:id="rId25"/>
    <p:sldId id="452" r:id="rId26"/>
    <p:sldId id="453" r:id="rId27"/>
    <p:sldId id="454" r:id="rId28"/>
    <p:sldId id="455" r:id="rId29"/>
    <p:sldId id="462" r:id="rId30"/>
    <p:sldId id="464" r:id="rId31"/>
    <p:sldId id="466" r:id="rId32"/>
    <p:sldId id="468" r:id="rId33"/>
    <p:sldId id="470" r:id="rId34"/>
    <p:sldId id="416" r:id="rId35"/>
    <p:sldId id="458" r:id="rId36"/>
  </p:sldIdLst>
  <p:sldSz cx="9144000" cy="6858000" type="screen4x3"/>
  <p:notesSz cx="6669088"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35EE4CC1-21FF-47F3-ACD8-DAC4419B971D}" type="datetimeFigureOut">
              <a:rPr lang="it-IT" smtClean="0"/>
              <a:pPr/>
              <a:t>23/10/2024</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907"/>
            <a:ext cx="5335270" cy="4467701"/>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748EF755-E7BB-411F-970F-BABE4F4DD60B}"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B5E13125-8C89-4162-A2C9-F7A1809BCECA}" type="datetime1">
              <a:rPr lang="it-IT" smtClean="0"/>
              <a:pPr/>
              <a:t>23/10/2024</a:t>
            </a:fld>
            <a:endParaRPr lang="it-IT"/>
          </a:p>
        </p:txBody>
      </p:sp>
      <p:sp>
        <p:nvSpPr>
          <p:cNvPr id="19" name="Segnaposto piè di pagina 18"/>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27" name="Segnaposto numero diapositiva 26"/>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A4DF07E5-A065-4A04-9C0C-027D10F8E103}" type="datetime1">
              <a:rPr lang="it-IT" smtClean="0"/>
              <a:pPr/>
              <a:t>23/10/2024</a:t>
            </a:fld>
            <a:endParaRPr lang="it-IT"/>
          </a:p>
        </p:txBody>
      </p:sp>
      <p:sp>
        <p:nvSpPr>
          <p:cNvPr id="5" name="Segnaposto piè di pagina 4"/>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A4CCB57-1AD3-4C81-B632-FFA560B762BB}" type="datetime1">
              <a:rPr lang="it-IT" smtClean="0"/>
              <a:pPr/>
              <a:t>23/10/2024</a:t>
            </a:fld>
            <a:endParaRPr lang="it-IT"/>
          </a:p>
        </p:txBody>
      </p:sp>
      <p:sp>
        <p:nvSpPr>
          <p:cNvPr id="5" name="Segnaposto piè di pagina 4"/>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00E5C850-0D3C-4D27-A3E6-EF438733C0C3}" type="datetime1">
              <a:rPr lang="it-IT" smtClean="0"/>
              <a:pPr/>
              <a:t>23/10/2024</a:t>
            </a:fld>
            <a:endParaRPr lang="it-IT"/>
          </a:p>
        </p:txBody>
      </p:sp>
      <p:sp>
        <p:nvSpPr>
          <p:cNvPr id="5" name="Segnaposto piè di pagina 4"/>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E23A5283-A4CB-4499-B266-BC69DCA8C42A}" type="datetime1">
              <a:rPr lang="it-IT" smtClean="0"/>
              <a:pPr/>
              <a:t>23/10/2024</a:t>
            </a:fld>
            <a:endParaRPr lang="it-IT"/>
          </a:p>
        </p:txBody>
      </p:sp>
      <p:sp>
        <p:nvSpPr>
          <p:cNvPr id="5" name="Segnaposto piè di pagina 4"/>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34709DE6-B75E-420E-93D4-DBF793044119}" type="datetime1">
              <a:rPr lang="it-IT" smtClean="0"/>
              <a:pPr/>
              <a:t>23/10/2024</a:t>
            </a:fld>
            <a:endParaRPr lang="it-IT"/>
          </a:p>
        </p:txBody>
      </p:sp>
      <p:sp>
        <p:nvSpPr>
          <p:cNvPr id="6" name="Segnaposto piè di pagina 5"/>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0E5A77C3-3C46-49AE-9395-1BE6CEA1B050}" type="datetime1">
              <a:rPr lang="it-IT" smtClean="0"/>
              <a:pPr/>
              <a:t>23/10/2024</a:t>
            </a:fld>
            <a:endParaRPr lang="it-IT"/>
          </a:p>
        </p:txBody>
      </p:sp>
      <p:sp>
        <p:nvSpPr>
          <p:cNvPr id="8" name="Segnaposto piè di pagina 7"/>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9" name="Segnaposto numero diapositiva 8"/>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627A9846-266C-4291-98F0-2FD445EC2F56}" type="datetime1">
              <a:rPr lang="it-IT" smtClean="0"/>
              <a:pPr/>
              <a:t>23/10/2024</a:t>
            </a:fld>
            <a:endParaRPr lang="it-IT"/>
          </a:p>
        </p:txBody>
      </p:sp>
      <p:sp>
        <p:nvSpPr>
          <p:cNvPr id="4" name="Segnaposto piè di pagina 3"/>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5" name="Segnaposto numero diapositiva 4"/>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3D2A55F-7BE6-4504-85C0-211EA5FF38ED}" type="datetime1">
              <a:rPr lang="it-IT" smtClean="0"/>
              <a:pPr/>
              <a:t>23/10/2024</a:t>
            </a:fld>
            <a:endParaRPr lang="it-IT"/>
          </a:p>
        </p:txBody>
      </p:sp>
      <p:sp>
        <p:nvSpPr>
          <p:cNvPr id="3" name="Segnaposto piè di pagina 2"/>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4" name="Segnaposto numero diapositiva 3"/>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F4E467C2-5E6A-4BA2-91CB-DFCBC55AF1DC}" type="datetime1">
              <a:rPr lang="it-IT" smtClean="0"/>
              <a:pPr/>
              <a:t>23/10/2024</a:t>
            </a:fld>
            <a:endParaRPr lang="it-IT"/>
          </a:p>
        </p:txBody>
      </p:sp>
      <p:sp>
        <p:nvSpPr>
          <p:cNvPr id="6" name="Segnaposto piè di pagina 5"/>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Segnaposto data 4"/>
          <p:cNvSpPr>
            <a:spLocks noGrp="1"/>
          </p:cNvSpPr>
          <p:nvPr>
            <p:ph type="dt" sz="half" idx="10"/>
          </p:nvPr>
        </p:nvSpPr>
        <p:spPr/>
        <p:txBody>
          <a:bodyPr/>
          <a:lstStyle/>
          <a:p>
            <a:fld id="{2C4CAD40-69A4-46C6-ADF2-746E4ADB3EE2}" type="datetime1">
              <a:rPr lang="it-IT" smtClean="0"/>
              <a:pPr/>
              <a:t>23/10/2024</a:t>
            </a:fld>
            <a:endParaRPr lang="it-IT"/>
          </a:p>
        </p:txBody>
      </p:sp>
      <p:sp>
        <p:nvSpPr>
          <p:cNvPr id="6" name="Segnaposto piè di pagina 5"/>
          <p:cNvSpPr>
            <a:spLocks noGrp="1"/>
          </p:cNvSpPr>
          <p:nvPr>
            <p:ph type="ftr" sz="quarter" idx="11"/>
          </p:nvPr>
        </p:nvSpPr>
        <p:spPr/>
        <p:txBody>
          <a:bodyPr/>
          <a:lstStyle/>
          <a:p>
            <a:r>
              <a:rPr lang="it-IT" smtClean="0"/>
              <a:t>R. Conte – Progetti di riforma costituzionale: l’elezione diretta del Presidente del Consiglio dei Ministri</a:t>
            </a:r>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9959F6AF-3148-4D90-83DA-CB520B34E7ED}"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765E43C-197A-4AD1-B84B-C91020B9F9F2}" type="datetime1">
              <a:rPr lang="it-IT" smtClean="0"/>
              <a:pPr/>
              <a:t>23/10/2024</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it-IT" smtClean="0"/>
              <a:t>R. Conte – Progetti di riforma costituzionale: l’elezione diretta del Presidente del Consiglio dei Ministri</a:t>
            </a:r>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59F6AF-3148-4D90-83DA-CB520B34E7ED}"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648072"/>
          </a:xfrm>
        </p:spPr>
        <p:txBody>
          <a:bodyPr>
            <a:normAutofit/>
          </a:bodyPr>
          <a:lstStyle/>
          <a:p>
            <a:pPr algn="ctr"/>
            <a:r>
              <a:rPr lang="it-IT" sz="3600" i="1" dirty="0" smtClean="0"/>
              <a:t>Mechrí / Laboratorio di filosofia e cultura</a:t>
            </a:r>
            <a:endParaRPr lang="it-IT" sz="3600" dirty="0">
              <a:solidFill>
                <a:srgbClr val="FF0000"/>
              </a:solidFill>
            </a:endParaRPr>
          </a:p>
        </p:txBody>
      </p:sp>
      <p:sp>
        <p:nvSpPr>
          <p:cNvPr id="3" name="Segnaposto contenuto 2"/>
          <p:cNvSpPr>
            <a:spLocks noGrp="1"/>
          </p:cNvSpPr>
          <p:nvPr>
            <p:ph idx="1"/>
          </p:nvPr>
        </p:nvSpPr>
        <p:spPr>
          <a:xfrm>
            <a:off x="457200" y="1844824"/>
            <a:ext cx="8229600" cy="3672408"/>
          </a:xfrm>
        </p:spPr>
        <p:txBody>
          <a:bodyPr>
            <a:normAutofit/>
          </a:bodyPr>
          <a:lstStyle/>
          <a:p>
            <a:pPr algn="ctr">
              <a:buNone/>
            </a:pPr>
            <a:endParaRPr lang="it-IT" sz="4400" dirty="0"/>
          </a:p>
          <a:p>
            <a:pPr algn="ctr">
              <a:buNone/>
            </a:pPr>
            <a:r>
              <a:rPr lang="it-IT" sz="2800" b="1" dirty="0" smtClean="0">
                <a:solidFill>
                  <a:schemeClr val="accent1"/>
                </a:solidFill>
              </a:rPr>
              <a:t>Progetti di riforma costituzionale:</a:t>
            </a:r>
          </a:p>
          <a:p>
            <a:pPr algn="ctr">
              <a:buNone/>
            </a:pPr>
            <a:r>
              <a:rPr lang="it-IT" sz="2800" b="1" dirty="0" smtClean="0">
                <a:solidFill>
                  <a:schemeClr val="accent1"/>
                </a:solidFill>
              </a:rPr>
              <a:t>l’elezione diretta</a:t>
            </a:r>
          </a:p>
          <a:p>
            <a:pPr algn="ctr">
              <a:buNone/>
            </a:pPr>
            <a:r>
              <a:rPr lang="it-IT" sz="2800" b="1" dirty="0" smtClean="0">
                <a:solidFill>
                  <a:schemeClr val="accent1"/>
                </a:solidFill>
              </a:rPr>
              <a:t>del Presidente del Consiglio dei Ministri</a:t>
            </a:r>
            <a:endParaRPr lang="it-IT" sz="2800" b="1" dirty="0">
              <a:solidFill>
                <a:schemeClr val="accent1"/>
              </a:solidFill>
            </a:endParaRPr>
          </a:p>
          <a:p>
            <a:pPr algn="ctr">
              <a:buNone/>
            </a:pPr>
            <a:r>
              <a:rPr lang="it-IT" sz="2400" i="1" dirty="0" smtClean="0"/>
              <a:t>a cura di </a:t>
            </a:r>
            <a:r>
              <a:rPr lang="it-IT" sz="2400" i="1" dirty="0"/>
              <a:t>Riccardo Conte</a:t>
            </a:r>
          </a:p>
          <a:p>
            <a:pPr algn="ctr">
              <a:buNone/>
            </a:pPr>
            <a:r>
              <a:rPr lang="it-IT" sz="1400" dirty="0"/>
              <a:t>(Avvocato in Milano)</a:t>
            </a:r>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a:t>
            </a:fld>
            <a:endParaRPr lang="it-IT"/>
          </a:p>
        </p:txBody>
      </p:sp>
      <p:sp>
        <p:nvSpPr>
          <p:cNvPr id="5" name="Segnaposto piè di pagina 4"/>
          <p:cNvSpPr>
            <a:spLocks noGrp="1"/>
          </p:cNvSpPr>
          <p:nvPr>
            <p:ph type="ftr" sz="quarter" idx="11"/>
          </p:nvPr>
        </p:nvSpPr>
        <p:spPr>
          <a:xfrm>
            <a:off x="1043608" y="6021288"/>
            <a:ext cx="7272808" cy="216024"/>
          </a:xfrm>
          <a:ln>
            <a:solidFill>
              <a:schemeClr val="accent1"/>
            </a:solidFill>
          </a:ln>
        </p:spPr>
        <p:txBody>
          <a:bodyPr/>
          <a:lstStyle/>
          <a:p>
            <a:pPr algn="ctr"/>
            <a:r>
              <a:rPr lang="it-IT" dirty="0" smtClean="0"/>
              <a:t>R. Conte – Progetti di riforma costituzionale: l’elezione diretta del Presidente del Consiglio dei Ministri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pPr algn="ctr"/>
            <a:r>
              <a:rPr lang="it-IT" sz="3200" dirty="0" err="1" smtClean="0"/>
              <a:t>Ddl</a:t>
            </a:r>
            <a:r>
              <a:rPr lang="it-IT" sz="3200" dirty="0" smtClean="0"/>
              <a:t> Meloni – Casellati (Testo) </a:t>
            </a:r>
            <a:r>
              <a:rPr lang="it-IT" sz="3200" dirty="0" smtClean="0"/>
              <a:t>(a</a:t>
            </a:r>
            <a:r>
              <a:rPr lang="it-IT" sz="3200" dirty="0" smtClean="0"/>
              <a:t>)</a:t>
            </a:r>
            <a:endParaRPr lang="it-IT" sz="3200" dirty="0"/>
          </a:p>
        </p:txBody>
      </p:sp>
      <p:sp>
        <p:nvSpPr>
          <p:cNvPr id="3" name="Segnaposto contenuto 2"/>
          <p:cNvSpPr>
            <a:spLocks noGrp="1"/>
          </p:cNvSpPr>
          <p:nvPr>
            <p:ph sz="half" idx="1"/>
          </p:nvPr>
        </p:nvSpPr>
        <p:spPr>
          <a:xfrm>
            <a:off x="457200" y="1484784"/>
            <a:ext cx="4038600" cy="4870141"/>
          </a:xfrm>
        </p:spPr>
        <p:txBody>
          <a:bodyPr>
            <a:normAutofit lnSpcReduction="10000"/>
          </a:bodyPr>
          <a:lstStyle/>
          <a:p>
            <a:pPr algn="ctr"/>
            <a:r>
              <a:rPr lang="it-IT" b="1" dirty="0" smtClean="0"/>
              <a:t>Testo Cost. in vigore</a:t>
            </a:r>
          </a:p>
          <a:p>
            <a:pPr algn="ctr"/>
            <a:r>
              <a:rPr lang="it-IT" dirty="0" smtClean="0"/>
              <a:t>Art. 94, commi 1 e 2</a:t>
            </a:r>
          </a:p>
          <a:p>
            <a:r>
              <a:rPr lang="it-IT" dirty="0" smtClean="0"/>
              <a:t>Il Governo deve avere la fiducia delle due Camere.</a:t>
            </a:r>
          </a:p>
          <a:p>
            <a:r>
              <a:rPr lang="it-IT" dirty="0" smtClean="0"/>
              <a:t> </a:t>
            </a:r>
          </a:p>
          <a:p>
            <a:r>
              <a:rPr lang="it-IT" dirty="0" smtClean="0"/>
              <a:t>Ciascuna Camera accorda o revoca la fiducia mediante mozione motivata e votata per appello nominale.</a:t>
            </a:r>
          </a:p>
          <a:p>
            <a:endParaRPr lang="it-IT" dirty="0"/>
          </a:p>
        </p:txBody>
      </p:sp>
      <p:sp>
        <p:nvSpPr>
          <p:cNvPr id="4" name="Segnaposto contenuto 3"/>
          <p:cNvSpPr>
            <a:spLocks noGrp="1"/>
          </p:cNvSpPr>
          <p:nvPr>
            <p:ph sz="half" idx="2"/>
          </p:nvPr>
        </p:nvSpPr>
        <p:spPr>
          <a:xfrm>
            <a:off x="4648200" y="1484784"/>
            <a:ext cx="4038600" cy="4870141"/>
          </a:xfrm>
        </p:spPr>
        <p:txBody>
          <a:bodyPr>
            <a:normAutofit lnSpcReduction="10000"/>
          </a:bodyPr>
          <a:lstStyle/>
          <a:p>
            <a:pPr algn="ctr"/>
            <a:r>
              <a:rPr lang="it-IT" b="1" dirty="0" smtClean="0"/>
              <a:t>Progetto </a:t>
            </a:r>
            <a:r>
              <a:rPr lang="it-IT" b="1" dirty="0" err="1" smtClean="0"/>
              <a:t>orig</a:t>
            </a:r>
            <a:r>
              <a:rPr lang="it-IT" b="1" dirty="0" smtClean="0"/>
              <a:t>. riforma</a:t>
            </a:r>
            <a:endParaRPr lang="it-IT" dirty="0" smtClean="0"/>
          </a:p>
          <a:p>
            <a:pPr algn="ctr"/>
            <a:r>
              <a:rPr lang="it-IT" dirty="0" smtClean="0"/>
              <a:t>Art. 94, commi 1 e 2</a:t>
            </a:r>
          </a:p>
          <a:p>
            <a:pPr algn="ctr"/>
            <a:endParaRPr lang="it-IT" dirty="0" smtClean="0"/>
          </a:p>
          <a:p>
            <a:pPr algn="ctr"/>
            <a:endParaRPr lang="it-IT" dirty="0" smtClean="0"/>
          </a:p>
          <a:p>
            <a:pPr algn="ctr"/>
            <a:endParaRPr lang="it-IT" dirty="0" smtClean="0"/>
          </a:p>
          <a:p>
            <a:pPr algn="ctr"/>
            <a:r>
              <a:rPr lang="it-IT" dirty="0" smtClean="0"/>
              <a:t>Identici</a:t>
            </a:r>
            <a:endParaRPr lang="it-IT" dirty="0"/>
          </a:p>
        </p:txBody>
      </p:sp>
      <p:sp>
        <p:nvSpPr>
          <p:cNvPr id="5" name="Segnaposto piè di pagina 4"/>
          <p:cNvSpPr>
            <a:spLocks noGrp="1"/>
          </p:cNvSpPr>
          <p:nvPr>
            <p:ph type="ftr" sz="quarter" idx="11"/>
          </p:nvPr>
        </p:nvSpPr>
        <p:spPr>
          <a:xfrm>
            <a:off x="971600"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492664"/>
          </a:xfrm>
        </p:spPr>
        <p:txBody>
          <a:bodyPr>
            <a:noAutofit/>
          </a:bodyPr>
          <a:lstStyle/>
          <a:p>
            <a:pPr algn="ctr"/>
            <a:r>
              <a:rPr lang="it-IT" sz="3200" dirty="0" err="1" smtClean="0"/>
              <a:t>Ddl</a:t>
            </a:r>
            <a:r>
              <a:rPr lang="it-IT" sz="3200" dirty="0" smtClean="0"/>
              <a:t> Meloni – Casellati (Testo) </a:t>
            </a:r>
            <a:r>
              <a:rPr lang="it-IT" sz="3200" dirty="0" smtClean="0"/>
              <a:t>(b</a:t>
            </a:r>
            <a:r>
              <a:rPr lang="it-IT" sz="3200" dirty="0" smtClean="0"/>
              <a:t>)</a:t>
            </a:r>
            <a:endParaRPr lang="it-IT" sz="3200" dirty="0"/>
          </a:p>
        </p:txBody>
      </p:sp>
      <p:sp>
        <p:nvSpPr>
          <p:cNvPr id="3" name="Segnaposto contenuto 2"/>
          <p:cNvSpPr>
            <a:spLocks noGrp="1"/>
          </p:cNvSpPr>
          <p:nvPr>
            <p:ph sz="half" idx="1"/>
          </p:nvPr>
        </p:nvSpPr>
        <p:spPr>
          <a:xfrm>
            <a:off x="457200" y="1556792"/>
            <a:ext cx="4038600" cy="4798133"/>
          </a:xfrm>
        </p:spPr>
        <p:txBody>
          <a:bodyPr>
            <a:normAutofit fontScale="77500" lnSpcReduction="20000"/>
          </a:bodyPr>
          <a:lstStyle/>
          <a:p>
            <a:pPr algn="ctr"/>
            <a:r>
              <a:rPr lang="it-IT" b="1" dirty="0" smtClean="0"/>
              <a:t>Testo cost. in vigore</a:t>
            </a:r>
          </a:p>
          <a:p>
            <a:pPr algn="ctr"/>
            <a:r>
              <a:rPr lang="it-IT" dirty="0" smtClean="0"/>
              <a:t>Art. 94, comma 3</a:t>
            </a:r>
          </a:p>
          <a:p>
            <a:endParaRPr lang="it-IT" dirty="0" smtClean="0"/>
          </a:p>
          <a:p>
            <a:r>
              <a:rPr lang="it-IT" dirty="0" smtClean="0"/>
              <a:t>Entro dieci giorni dalla sua formazione il Governo si presenta alle Camere per ottenerne la fiducia.</a:t>
            </a:r>
          </a:p>
          <a:p>
            <a:endParaRPr lang="it-IT" dirty="0"/>
          </a:p>
        </p:txBody>
      </p:sp>
      <p:sp>
        <p:nvSpPr>
          <p:cNvPr id="4" name="Segnaposto contenuto 3"/>
          <p:cNvSpPr>
            <a:spLocks noGrp="1"/>
          </p:cNvSpPr>
          <p:nvPr>
            <p:ph sz="half" idx="2"/>
          </p:nvPr>
        </p:nvSpPr>
        <p:spPr>
          <a:xfrm>
            <a:off x="4648200" y="1484784"/>
            <a:ext cx="4038600" cy="4870141"/>
          </a:xfrm>
        </p:spPr>
        <p:txBody>
          <a:bodyPr>
            <a:normAutofit fontScale="77500" lnSpcReduction="20000"/>
          </a:bodyPr>
          <a:lstStyle/>
          <a:p>
            <a:pPr algn="ctr"/>
            <a:r>
              <a:rPr lang="it-IT" b="1" dirty="0" smtClean="0"/>
              <a:t>Progetto riforma</a:t>
            </a:r>
          </a:p>
          <a:p>
            <a:pPr algn="ctr"/>
            <a:r>
              <a:rPr lang="it-IT" dirty="0" smtClean="0"/>
              <a:t>Art. 94, comma 3</a:t>
            </a:r>
          </a:p>
          <a:p>
            <a:endParaRPr lang="it-IT" dirty="0" smtClean="0"/>
          </a:p>
          <a:p>
            <a:r>
              <a:rPr lang="it-IT" dirty="0" smtClean="0"/>
              <a:t>Entro dieci giorni dalla sua formazione il Governo si presenta alle Camere per ottenerne la fiducia. Nel caso in cui non venga approvata la mozione di fiducia al Governo presieduto dal Presidente eletto, il Pres. della Repubblica rinnova l’incarico al Presidente eletto di formare il Governo. </a:t>
            </a:r>
            <a:r>
              <a:rPr lang="it-IT" u="sng" dirty="0" smtClean="0"/>
              <a:t>Qualora anche quest’ultimo caso non ottenga la fiducia delle Camere, il Pres. della Repubblica procede allo scioglimento delle Camere</a:t>
            </a:r>
            <a:r>
              <a:rPr lang="it-IT" dirty="0" smtClean="0"/>
              <a:t>.</a:t>
            </a:r>
          </a:p>
          <a:p>
            <a:endParaRPr lang="it-IT" dirty="0"/>
          </a:p>
        </p:txBody>
      </p:sp>
      <p:sp>
        <p:nvSpPr>
          <p:cNvPr id="5" name="Segnaposto piè di pagina 4"/>
          <p:cNvSpPr>
            <a:spLocks noGrp="1"/>
          </p:cNvSpPr>
          <p:nvPr>
            <p:ph type="ftr" sz="quarter" idx="11"/>
          </p:nvPr>
        </p:nvSpPr>
        <p:spPr>
          <a:xfrm>
            <a:off x="1475656" y="6356350"/>
            <a:ext cx="7056784"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pPr algn="ctr"/>
            <a:r>
              <a:rPr lang="it-IT" sz="3200" dirty="0" err="1" smtClean="0"/>
              <a:t>Ddl</a:t>
            </a:r>
            <a:r>
              <a:rPr lang="it-IT" sz="3200" dirty="0" smtClean="0"/>
              <a:t> Meloni – Casellati (Testo) </a:t>
            </a:r>
            <a:r>
              <a:rPr lang="it-IT" sz="3200" dirty="0" smtClean="0"/>
              <a:t>(c</a:t>
            </a:r>
            <a:r>
              <a:rPr lang="it-IT" sz="3200" dirty="0" smtClean="0"/>
              <a:t>)</a:t>
            </a:r>
            <a:endParaRPr lang="it-IT" sz="3200" dirty="0"/>
          </a:p>
        </p:txBody>
      </p:sp>
      <p:sp>
        <p:nvSpPr>
          <p:cNvPr id="3" name="Segnaposto contenuto 2"/>
          <p:cNvSpPr>
            <a:spLocks noGrp="1"/>
          </p:cNvSpPr>
          <p:nvPr>
            <p:ph sz="half" idx="1"/>
          </p:nvPr>
        </p:nvSpPr>
        <p:spPr>
          <a:xfrm>
            <a:off x="457200" y="1628800"/>
            <a:ext cx="4038600" cy="4726125"/>
          </a:xfrm>
        </p:spPr>
        <p:txBody>
          <a:bodyPr>
            <a:normAutofit fontScale="85000" lnSpcReduction="20000"/>
          </a:bodyPr>
          <a:lstStyle/>
          <a:p>
            <a:pPr algn="ctr"/>
            <a:r>
              <a:rPr lang="it-IT" b="1" dirty="0" smtClean="0"/>
              <a:t>Testo cost. in vigore</a:t>
            </a:r>
          </a:p>
          <a:p>
            <a:pPr algn="ctr"/>
            <a:r>
              <a:rPr lang="it-IT" dirty="0" smtClean="0"/>
              <a:t>Art. 94, commi 4 e 5</a:t>
            </a:r>
          </a:p>
          <a:p>
            <a:endParaRPr lang="it-IT" dirty="0" smtClean="0"/>
          </a:p>
          <a:p>
            <a:r>
              <a:rPr lang="it-IT" dirty="0" smtClean="0"/>
              <a:t>Il voto contrario di una o di entrambe le Camere su una proposta del Governo non importa obbligo di dimissioni.</a:t>
            </a:r>
          </a:p>
          <a:p>
            <a:r>
              <a:rPr lang="it-IT" dirty="0" smtClean="0"/>
              <a:t> </a:t>
            </a:r>
          </a:p>
          <a:p>
            <a:r>
              <a:rPr lang="it-IT" dirty="0" smtClean="0"/>
              <a:t>La mozione di sfiducia deve essere firmata da almeno un decimo dei componenti della Camera e non può essere messa in discussione prima di tre giorni dalla sua presentazione</a:t>
            </a:r>
          </a:p>
          <a:p>
            <a:endParaRPr lang="it-IT" dirty="0"/>
          </a:p>
        </p:txBody>
      </p:sp>
      <p:sp>
        <p:nvSpPr>
          <p:cNvPr id="4" name="Segnaposto contenuto 3"/>
          <p:cNvSpPr>
            <a:spLocks noGrp="1"/>
          </p:cNvSpPr>
          <p:nvPr>
            <p:ph sz="half" idx="2"/>
          </p:nvPr>
        </p:nvSpPr>
        <p:spPr>
          <a:xfrm>
            <a:off x="4648200" y="1628800"/>
            <a:ext cx="4038600" cy="4726125"/>
          </a:xfrm>
        </p:spPr>
        <p:txBody>
          <a:bodyPr>
            <a:normAutofit fontScale="85000" lnSpcReduction="20000"/>
          </a:bodyPr>
          <a:lstStyle/>
          <a:p>
            <a:pPr algn="ctr"/>
            <a:r>
              <a:rPr lang="it-IT" b="1" dirty="0" smtClean="0"/>
              <a:t>Testo cost.  riforma</a:t>
            </a:r>
          </a:p>
          <a:p>
            <a:pPr algn="ctr"/>
            <a:r>
              <a:rPr lang="it-IT" dirty="0" smtClean="0"/>
              <a:t>Art. 94, commi 4 e 5 </a:t>
            </a:r>
          </a:p>
          <a:p>
            <a:endParaRPr lang="it-IT" dirty="0" smtClean="0"/>
          </a:p>
          <a:p>
            <a:endParaRPr lang="it-IT" dirty="0" smtClean="0"/>
          </a:p>
          <a:p>
            <a:endParaRPr lang="it-IT" dirty="0" smtClean="0"/>
          </a:p>
          <a:p>
            <a:endParaRPr lang="it-IT" dirty="0" smtClean="0"/>
          </a:p>
          <a:p>
            <a:endParaRPr lang="it-IT" dirty="0" smtClean="0"/>
          </a:p>
          <a:p>
            <a:pPr algn="ctr"/>
            <a:r>
              <a:rPr lang="it-IT" dirty="0" smtClean="0"/>
              <a:t>idem</a:t>
            </a:r>
            <a:endParaRPr lang="it-IT" dirty="0"/>
          </a:p>
        </p:txBody>
      </p:sp>
      <p:sp>
        <p:nvSpPr>
          <p:cNvPr id="5" name="Segnaposto piè di pagina 4"/>
          <p:cNvSpPr>
            <a:spLocks noGrp="1"/>
          </p:cNvSpPr>
          <p:nvPr>
            <p:ph type="ftr" sz="quarter" idx="11"/>
          </p:nvPr>
        </p:nvSpPr>
        <p:spPr>
          <a:xfrm>
            <a:off x="1043608" y="6356350"/>
            <a:ext cx="7056784"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504056"/>
          </a:xfrm>
        </p:spPr>
        <p:txBody>
          <a:bodyPr>
            <a:normAutofit fontScale="90000"/>
          </a:bodyPr>
          <a:lstStyle/>
          <a:p>
            <a:pPr algn="ctr"/>
            <a:r>
              <a:rPr lang="it-IT" sz="3200" dirty="0" err="1" smtClean="0"/>
              <a:t>Ddl</a:t>
            </a:r>
            <a:r>
              <a:rPr lang="it-IT" sz="3200" dirty="0" smtClean="0"/>
              <a:t> Meloni – Casellati (Testo) </a:t>
            </a:r>
            <a:r>
              <a:rPr lang="it-IT" sz="3200" dirty="0" smtClean="0"/>
              <a:t>(d</a:t>
            </a:r>
            <a:r>
              <a:rPr lang="it-IT" sz="3200" dirty="0" smtClean="0"/>
              <a:t>)</a:t>
            </a:r>
            <a:endParaRPr lang="it-IT" sz="3200" dirty="0"/>
          </a:p>
        </p:txBody>
      </p:sp>
      <p:sp>
        <p:nvSpPr>
          <p:cNvPr id="3" name="Segnaposto contenuto 2"/>
          <p:cNvSpPr>
            <a:spLocks noGrp="1"/>
          </p:cNvSpPr>
          <p:nvPr>
            <p:ph sz="half" idx="1"/>
          </p:nvPr>
        </p:nvSpPr>
        <p:spPr>
          <a:xfrm>
            <a:off x="457200" y="1052736"/>
            <a:ext cx="4038600" cy="5302189"/>
          </a:xfrm>
        </p:spPr>
        <p:txBody>
          <a:bodyPr>
            <a:normAutofit fontScale="62500" lnSpcReduction="20000"/>
          </a:bodyPr>
          <a:lstStyle/>
          <a:p>
            <a:pPr algn="ctr"/>
            <a:r>
              <a:rPr lang="it-IT" b="1" dirty="0" smtClean="0"/>
              <a:t>Testo Cost. vigente</a:t>
            </a:r>
            <a:endParaRPr lang="it-IT" b="1" dirty="0"/>
          </a:p>
        </p:txBody>
      </p:sp>
      <p:sp>
        <p:nvSpPr>
          <p:cNvPr id="4" name="Segnaposto contenuto 3"/>
          <p:cNvSpPr>
            <a:spLocks noGrp="1"/>
          </p:cNvSpPr>
          <p:nvPr>
            <p:ph sz="half" idx="2"/>
          </p:nvPr>
        </p:nvSpPr>
        <p:spPr>
          <a:xfrm>
            <a:off x="4648200" y="1052736"/>
            <a:ext cx="4038600" cy="5302189"/>
          </a:xfrm>
        </p:spPr>
        <p:txBody>
          <a:bodyPr>
            <a:normAutofit fontScale="62500" lnSpcReduction="20000"/>
          </a:bodyPr>
          <a:lstStyle/>
          <a:p>
            <a:pPr algn="ctr"/>
            <a:r>
              <a:rPr lang="it-IT" b="1" dirty="0" smtClean="0"/>
              <a:t>Progetto di riforma (*)</a:t>
            </a:r>
          </a:p>
          <a:p>
            <a:pPr algn="ctr"/>
            <a:r>
              <a:rPr lang="it-IT" dirty="0" smtClean="0"/>
              <a:t>Art.94, comma 6</a:t>
            </a:r>
          </a:p>
          <a:p>
            <a:r>
              <a:rPr lang="it-IT" sz="2900" dirty="0" smtClean="0"/>
              <a:t>In caso di cessazione dalla carica del Pres. del Cons. eletto, il Pres. della Rep. può conferire l’incarico di formare il Governo al Pres. del Cons. dimissionario o a un altro parlamentare che è stato candidato in collegamento al Pres. eletto, </a:t>
            </a:r>
            <a:r>
              <a:rPr lang="it-IT" sz="2900" i="1" dirty="0" smtClean="0"/>
              <a:t>per attuare le dichiarazioni relative all'indirizzo politico e agli impegni programmatici su cui il Governo del Pres. eletto ha ottenuto la fiducia</a:t>
            </a:r>
            <a:r>
              <a:rPr lang="it-IT" sz="2900" dirty="0" smtClean="0"/>
              <a:t>. Qualora il Governo così nominato non ottenga la fiducia e negli altri casi di cessazione dalla carica del Pres. del Cons. subentrante, </a:t>
            </a:r>
            <a:r>
              <a:rPr lang="it-IT" sz="2900" u="sng" dirty="0" smtClean="0"/>
              <a:t>il Pres. della Rep. procede allo scioglimento delle Camere.</a:t>
            </a:r>
          </a:p>
          <a:p>
            <a:endParaRPr lang="it-IT" sz="2900" u="sng" dirty="0" smtClean="0"/>
          </a:p>
          <a:p>
            <a:r>
              <a:rPr lang="it-IT" sz="2900" b="1" dirty="0" smtClean="0"/>
              <a:t>(*) Modificato dal Senato (art. 7)</a:t>
            </a:r>
          </a:p>
          <a:p>
            <a:endParaRPr lang="it-IT" dirty="0"/>
          </a:p>
        </p:txBody>
      </p:sp>
      <p:sp>
        <p:nvSpPr>
          <p:cNvPr id="5" name="Segnaposto piè di pagina 4"/>
          <p:cNvSpPr>
            <a:spLocks noGrp="1"/>
          </p:cNvSpPr>
          <p:nvPr>
            <p:ph type="ftr" sz="quarter" idx="11"/>
          </p:nvPr>
        </p:nvSpPr>
        <p:spPr>
          <a:xfrm>
            <a:off x="1475656"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504056"/>
          </a:xfrm>
        </p:spPr>
        <p:txBody>
          <a:bodyPr>
            <a:normAutofit fontScale="90000"/>
          </a:bodyPr>
          <a:lstStyle/>
          <a:p>
            <a:pPr algn="ctr"/>
            <a:r>
              <a:rPr lang="it-IT" sz="3200" dirty="0" err="1" smtClean="0"/>
              <a:t>Ddl</a:t>
            </a:r>
            <a:r>
              <a:rPr lang="it-IT" sz="3200" dirty="0" smtClean="0"/>
              <a:t> Meloni – Casellati (Testo) </a:t>
            </a:r>
            <a:r>
              <a:rPr lang="it-IT" sz="3200" dirty="0" smtClean="0"/>
              <a:t>(e</a:t>
            </a:r>
            <a:r>
              <a:rPr lang="it-IT" sz="3200" dirty="0" smtClean="0"/>
              <a:t>)</a:t>
            </a:r>
            <a:endParaRPr lang="it-IT" sz="3200" dirty="0"/>
          </a:p>
        </p:txBody>
      </p:sp>
      <p:sp>
        <p:nvSpPr>
          <p:cNvPr id="3" name="Segnaposto contenuto 2"/>
          <p:cNvSpPr>
            <a:spLocks noGrp="1"/>
          </p:cNvSpPr>
          <p:nvPr>
            <p:ph sz="half" idx="1"/>
          </p:nvPr>
        </p:nvSpPr>
        <p:spPr>
          <a:xfrm>
            <a:off x="457200" y="1052736"/>
            <a:ext cx="4038600" cy="5302189"/>
          </a:xfrm>
        </p:spPr>
        <p:txBody>
          <a:bodyPr>
            <a:normAutofit fontScale="62500" lnSpcReduction="20000"/>
          </a:bodyPr>
          <a:lstStyle/>
          <a:p>
            <a:pPr algn="ctr"/>
            <a:r>
              <a:rPr lang="it-IT" b="1" dirty="0" smtClean="0"/>
              <a:t>Testo </a:t>
            </a:r>
            <a:r>
              <a:rPr lang="it-IT" b="1" dirty="0" err="1" smtClean="0"/>
              <a:t>orig</a:t>
            </a:r>
            <a:r>
              <a:rPr lang="it-IT" b="1" dirty="0" smtClean="0"/>
              <a:t>. Riforma</a:t>
            </a:r>
          </a:p>
          <a:p>
            <a:pPr algn="ctr"/>
            <a:r>
              <a:rPr lang="it-IT" b="1" dirty="0" smtClean="0"/>
              <a:t>Art. 94 Cost., comma 6</a:t>
            </a:r>
          </a:p>
          <a:p>
            <a:pPr algn="just"/>
            <a:r>
              <a:rPr lang="it-IT" sz="2800" dirty="0" smtClean="0"/>
              <a:t>In caso di cessazione dalla carica del Pres. del Cons. eletto, il Pres. della Rep. può conferire l’incarico di formare il Governo al Pres. del Cons. dimissionario o a un altro parlamentare che è stato candidato in collegamento al Pres. eletto, per attuare le dichiarazioni relative all'indirizzo politico e agli impegni programmatici su cui il Governo del Pres. eletto ha ottenuto la fiducia. Qualora il Governo così nominato non ottenga la fiducia e negli altri casi di cessazione dalla carica del Pres. del Cons. subentrante, il Pres. della Rep. procede allo scioglimento delle Camere</a:t>
            </a:r>
          </a:p>
          <a:p>
            <a:pPr algn="just"/>
            <a:endParaRPr lang="it-IT" dirty="0" smtClean="0"/>
          </a:p>
          <a:p>
            <a:pPr algn="just">
              <a:buNone/>
            </a:pPr>
            <a:endParaRPr lang="it-IT" dirty="0"/>
          </a:p>
        </p:txBody>
      </p:sp>
      <p:sp>
        <p:nvSpPr>
          <p:cNvPr id="4" name="Segnaposto contenuto 3"/>
          <p:cNvSpPr>
            <a:spLocks noGrp="1"/>
          </p:cNvSpPr>
          <p:nvPr>
            <p:ph sz="half" idx="2"/>
          </p:nvPr>
        </p:nvSpPr>
        <p:spPr>
          <a:xfrm>
            <a:off x="4648200" y="1052736"/>
            <a:ext cx="4038600" cy="5302189"/>
          </a:xfrm>
        </p:spPr>
        <p:txBody>
          <a:bodyPr>
            <a:normAutofit fontScale="62500" lnSpcReduction="20000"/>
          </a:bodyPr>
          <a:lstStyle/>
          <a:p>
            <a:pPr algn="ctr"/>
            <a:r>
              <a:rPr lang="it-IT" b="1" dirty="0" smtClean="0"/>
              <a:t>Testo approvato dal Senato</a:t>
            </a:r>
          </a:p>
          <a:p>
            <a:pPr algn="ctr"/>
            <a:r>
              <a:rPr lang="it-IT" b="1" dirty="0" smtClean="0"/>
              <a:t>Art. 94 Cost., comma 6 e 8</a:t>
            </a:r>
            <a:endParaRPr lang="it-IT" dirty="0" smtClean="0"/>
          </a:p>
          <a:p>
            <a:pPr algn="just"/>
            <a:r>
              <a:rPr lang="it-IT" dirty="0" smtClean="0"/>
              <a:t>« In caso di revoca della fiducia mediante mozione motivata, il Pres. del Cons. eletto rassegna le dimissioni e il Pres. della Rep.  scioglie le Camere. </a:t>
            </a:r>
          </a:p>
          <a:p>
            <a:pPr algn="just"/>
            <a:r>
              <a:rPr lang="it-IT" dirty="0" smtClean="0"/>
              <a:t>Negli altri casi di dimissioni, </a:t>
            </a:r>
            <a:r>
              <a:rPr lang="it-IT" i="1" u="sng" dirty="0" smtClean="0"/>
              <a:t>il Pres. del Cons. eletto, entro sette giorni e previa informativa parlamentare, ha facoltà di chiedere lo scioglimento delle Camere al Pres. della Rep., che lo dispone</a:t>
            </a:r>
            <a:r>
              <a:rPr lang="it-IT" dirty="0" smtClean="0"/>
              <a:t>. Qualora il Pres. del Cons. eletto non eserciti tale facoltà, il Pres. della Rep. conferisce l’incarico di formare il Governo, per una sola volta nel corso della legislatura, al Pres. del Cons. dimissionario o a un parlamentare eletto in collegamento con il Pres. del </a:t>
            </a:r>
            <a:r>
              <a:rPr lang="it-IT" dirty="0" err="1" smtClean="0"/>
              <a:t>Cons</a:t>
            </a:r>
            <a:r>
              <a:rPr lang="it-IT" dirty="0" smtClean="0"/>
              <a:t>.. </a:t>
            </a:r>
            <a:endParaRPr lang="it-IT" smtClean="0"/>
          </a:p>
          <a:p>
            <a:pPr algn="just"/>
            <a:r>
              <a:rPr lang="it-IT" smtClean="0"/>
              <a:t>Nei </a:t>
            </a:r>
            <a:r>
              <a:rPr lang="it-IT" dirty="0" smtClean="0"/>
              <a:t>casi di decadenza, impedimento permanente o morte del Pres. del Cons. eletto, il Pres. della Rep. conferisce l’incarico di formare il Governo, per una sola volta nel corso della legislatura, a un parlamentare eletto in collegamento con il Pres. del Cons.</a:t>
            </a:r>
            <a:endParaRPr lang="it-IT" b="1" dirty="0" smtClean="0"/>
          </a:p>
          <a:p>
            <a:pPr algn="just"/>
            <a:endParaRPr lang="it-IT" dirty="0"/>
          </a:p>
        </p:txBody>
      </p:sp>
      <p:sp>
        <p:nvSpPr>
          <p:cNvPr id="5" name="Segnaposto piè di pagina 4"/>
          <p:cNvSpPr>
            <a:spLocks noGrp="1"/>
          </p:cNvSpPr>
          <p:nvPr>
            <p:ph type="ftr" sz="quarter" idx="11"/>
          </p:nvPr>
        </p:nvSpPr>
        <p:spPr>
          <a:xfrm>
            <a:off x="899592" y="6356350"/>
            <a:ext cx="6912768"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080120"/>
          </a:xfrm>
        </p:spPr>
        <p:txBody>
          <a:bodyPr>
            <a:normAutofit fontScale="90000"/>
          </a:bodyPr>
          <a:lstStyle/>
          <a:p>
            <a:pPr algn="ctr"/>
            <a:r>
              <a:rPr lang="it-IT" sz="3200" dirty="0" err="1" smtClean="0"/>
              <a:t>Ddl</a:t>
            </a:r>
            <a:r>
              <a:rPr lang="it-IT" sz="3200" dirty="0" smtClean="0"/>
              <a:t> Meloni – Casellati (Testo) </a:t>
            </a:r>
            <a:r>
              <a:rPr lang="it-IT" sz="3200" dirty="0" smtClean="0"/>
              <a:t>(</a:t>
            </a:r>
            <a:r>
              <a:rPr lang="it-IT" sz="3200" dirty="0" smtClean="0"/>
              <a:t>f</a:t>
            </a:r>
            <a:r>
              <a:rPr lang="it-IT" sz="3200" dirty="0" smtClean="0"/>
              <a:t>): </a:t>
            </a:r>
            <a:r>
              <a:rPr lang="it-IT" sz="3200" dirty="0" smtClean="0"/>
              <a:t>la resurrezione dai morti del Presidente del Consiglio in Costituzione</a:t>
            </a:r>
            <a:endParaRPr lang="it-IT" sz="3200" dirty="0"/>
          </a:p>
        </p:txBody>
      </p:sp>
      <p:sp>
        <p:nvSpPr>
          <p:cNvPr id="7" name="Segnaposto contenuto 6"/>
          <p:cNvSpPr>
            <a:spLocks noGrp="1"/>
          </p:cNvSpPr>
          <p:nvPr>
            <p:ph idx="1"/>
          </p:nvPr>
        </p:nvSpPr>
        <p:spPr>
          <a:xfrm>
            <a:off x="457200" y="1484784"/>
            <a:ext cx="8229600" cy="4839816"/>
          </a:xfrm>
        </p:spPr>
        <p:txBody>
          <a:bodyPr>
            <a:normAutofit fontScale="92500" lnSpcReduction="20000"/>
          </a:bodyPr>
          <a:lstStyle/>
          <a:p>
            <a:r>
              <a:rPr lang="it-IT" dirty="0" smtClean="0"/>
              <a:t>Precedente ult. comma secondo l’emendamento approvato in Commissione referente:</a:t>
            </a:r>
          </a:p>
          <a:p>
            <a:r>
              <a:rPr lang="it-IT" dirty="0" smtClean="0"/>
              <a:t>«</a:t>
            </a:r>
            <a:r>
              <a:rPr lang="it-IT" b="1" dirty="0" smtClean="0"/>
              <a:t>In caso di dimissioni del Presidente del Consiglio eletto, previa informativa parlamentare, questi può proporre, entro sette giorni, lo scioglimento delle Camere al Presidente della Repubblica, che lo dispone. </a:t>
            </a:r>
          </a:p>
          <a:p>
            <a:r>
              <a:rPr lang="it-IT" b="1" dirty="0" smtClean="0"/>
              <a:t>Qualora non eserciti tale facoltà e nei casi di morte, impedimento permanente, decadenza, il Presidente della Repubblica può conferire, per una sola volta nel corso della legislatura, l'incarico di formare il Governo al Presidente del Consiglio dimissionario o a un altro parlamentare eletto in collegamento con il Presidente del Consiglio»	</a:t>
            </a:r>
          </a:p>
          <a:p>
            <a:endParaRPr lang="it-IT" dirty="0"/>
          </a:p>
        </p:txBody>
      </p:sp>
      <p:sp>
        <p:nvSpPr>
          <p:cNvPr id="5" name="Segnaposto piè di pagina 4"/>
          <p:cNvSpPr>
            <a:spLocks noGrp="1"/>
          </p:cNvSpPr>
          <p:nvPr>
            <p:ph type="ftr" sz="quarter" idx="11"/>
          </p:nvPr>
        </p:nvSpPr>
        <p:spPr>
          <a:xfrm>
            <a:off x="899592"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6672"/>
            <a:ext cx="8229600" cy="504056"/>
          </a:xfrm>
        </p:spPr>
        <p:txBody>
          <a:bodyPr>
            <a:noAutofit/>
          </a:bodyPr>
          <a:lstStyle/>
          <a:p>
            <a:pPr algn="ctr"/>
            <a:r>
              <a:rPr lang="it-IT" sz="3200" dirty="0" err="1" smtClean="0"/>
              <a:t>Ddl</a:t>
            </a:r>
            <a:r>
              <a:rPr lang="it-IT" sz="3200" dirty="0" smtClean="0"/>
              <a:t> Meloni – Casellati (Testo) </a:t>
            </a:r>
            <a:r>
              <a:rPr lang="it-IT" sz="3200" dirty="0" smtClean="0"/>
              <a:t>(*)</a:t>
            </a:r>
            <a:endParaRPr lang="it-IT" sz="3200" dirty="0"/>
          </a:p>
        </p:txBody>
      </p:sp>
      <p:sp>
        <p:nvSpPr>
          <p:cNvPr id="6" name="Segnaposto contenuto 5"/>
          <p:cNvSpPr>
            <a:spLocks noGrp="1"/>
          </p:cNvSpPr>
          <p:nvPr>
            <p:ph sz="half" idx="1"/>
          </p:nvPr>
        </p:nvSpPr>
        <p:spPr>
          <a:xfrm>
            <a:off x="457200" y="1556792"/>
            <a:ext cx="4038600" cy="4798133"/>
          </a:xfrm>
        </p:spPr>
        <p:txBody>
          <a:bodyPr>
            <a:normAutofit fontScale="77500" lnSpcReduction="20000"/>
          </a:bodyPr>
          <a:lstStyle/>
          <a:p>
            <a:pPr algn="ctr"/>
            <a:r>
              <a:rPr lang="it-IT" b="1" dirty="0" smtClean="0"/>
              <a:t>Testo Cost. in vigore</a:t>
            </a:r>
          </a:p>
          <a:p>
            <a:pPr algn="ctr"/>
            <a:r>
              <a:rPr lang="it-IT" dirty="0" smtClean="0"/>
              <a:t>Art. 59</a:t>
            </a:r>
          </a:p>
          <a:p>
            <a:r>
              <a:rPr lang="it-IT" dirty="0" smtClean="0"/>
              <a:t>È senatore di diritto e a vita, salvo rinunzia, chi è stato Presidente della Repubblica .</a:t>
            </a:r>
          </a:p>
          <a:p>
            <a:endParaRPr lang="it-IT" dirty="0" smtClean="0"/>
          </a:p>
          <a:p>
            <a:r>
              <a:rPr lang="it-IT" dirty="0" smtClean="0"/>
              <a:t>Il Presidente della Repubblica può nominare senatori a vita cittadini che hanno illustrato la Patria per altissimi meriti nel campo sociale, scientifico, artistico e letterario. Il numero complessivo dei senatori in carica nominati dal Presidente della Repubblica non può in alcun caso essere superiore a cinque.</a:t>
            </a:r>
          </a:p>
          <a:p>
            <a:pPr algn="just"/>
            <a:endParaRPr lang="it-IT" dirty="0"/>
          </a:p>
        </p:txBody>
      </p:sp>
      <p:sp>
        <p:nvSpPr>
          <p:cNvPr id="7" name="Segnaposto contenuto 6"/>
          <p:cNvSpPr>
            <a:spLocks noGrp="1"/>
          </p:cNvSpPr>
          <p:nvPr>
            <p:ph sz="half" idx="2"/>
          </p:nvPr>
        </p:nvSpPr>
        <p:spPr>
          <a:xfrm>
            <a:off x="4648200" y="1556792"/>
            <a:ext cx="4038600" cy="4798133"/>
          </a:xfrm>
        </p:spPr>
        <p:txBody>
          <a:bodyPr>
            <a:normAutofit fontScale="77500" lnSpcReduction="20000"/>
          </a:bodyPr>
          <a:lstStyle/>
          <a:p>
            <a:pPr algn="ctr"/>
            <a:r>
              <a:rPr lang="it-IT" b="1" dirty="0" smtClean="0"/>
              <a:t>Progetto riforma</a:t>
            </a:r>
            <a:endParaRPr lang="it-IT" dirty="0" smtClean="0"/>
          </a:p>
          <a:p>
            <a:pPr algn="ctr"/>
            <a:r>
              <a:rPr lang="it-IT" dirty="0" smtClean="0"/>
              <a:t>Art. 59</a:t>
            </a:r>
          </a:p>
          <a:p>
            <a:r>
              <a:rPr lang="it-IT" dirty="0" smtClean="0"/>
              <a:t>È senatore di diritto e a vita, salvo rinunzia, chi è stato Presidente della Repubblica.</a:t>
            </a:r>
          </a:p>
          <a:p>
            <a:r>
              <a:rPr lang="it-IT" dirty="0" smtClean="0"/>
              <a:t> </a:t>
            </a:r>
          </a:p>
          <a:p>
            <a:r>
              <a:rPr lang="it-IT" b="1" dirty="0" smtClean="0"/>
              <a:t>Abrogato</a:t>
            </a:r>
          </a:p>
          <a:p>
            <a:endParaRPr lang="it-IT" b="1" dirty="0" smtClean="0"/>
          </a:p>
          <a:p>
            <a:endParaRPr lang="it-IT" b="1" dirty="0" smtClean="0"/>
          </a:p>
          <a:p>
            <a:endParaRPr lang="it-IT" b="1" dirty="0" smtClean="0"/>
          </a:p>
          <a:p>
            <a:endParaRPr lang="it-IT" b="1" dirty="0" smtClean="0"/>
          </a:p>
          <a:p>
            <a:endParaRPr lang="it-IT" b="1" dirty="0" smtClean="0"/>
          </a:p>
          <a:p>
            <a:endParaRPr lang="it-IT" b="1" dirty="0" smtClean="0"/>
          </a:p>
          <a:p>
            <a:endParaRPr lang="it-IT" b="1" dirty="0" smtClean="0"/>
          </a:p>
          <a:p>
            <a:r>
              <a:rPr lang="it-IT" b="1" dirty="0" smtClean="0"/>
              <a:t>(*) Invariato dopo prima lettura al Senato (art. 1)</a:t>
            </a:r>
          </a:p>
          <a:p>
            <a:endParaRPr lang="it-IT" b="1" dirty="0" smtClean="0"/>
          </a:p>
          <a:p>
            <a:endParaRPr lang="it-IT" b="1" dirty="0"/>
          </a:p>
        </p:txBody>
      </p:sp>
      <p:sp>
        <p:nvSpPr>
          <p:cNvPr id="4" name="Segnaposto piè di pagina 3"/>
          <p:cNvSpPr>
            <a:spLocks noGrp="1"/>
          </p:cNvSpPr>
          <p:nvPr>
            <p:ph type="ftr" sz="quarter" idx="11"/>
          </p:nvPr>
        </p:nvSpPr>
        <p:spPr>
          <a:xfrm>
            <a:off x="1043608" y="6356350"/>
            <a:ext cx="7128792" cy="365125"/>
          </a:xfrm>
        </p:spPr>
        <p:txBody>
          <a:bodyPr/>
          <a:lstStyle/>
          <a:p>
            <a:pPr algn="ctr"/>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576064"/>
          </a:xfrm>
        </p:spPr>
        <p:txBody>
          <a:bodyPr>
            <a:normAutofit/>
          </a:bodyPr>
          <a:lstStyle/>
          <a:p>
            <a:pPr algn="ctr"/>
            <a:r>
              <a:rPr lang="it-IT" sz="3200" dirty="0" err="1" smtClean="0"/>
              <a:t>Ddl</a:t>
            </a:r>
            <a:r>
              <a:rPr lang="it-IT" sz="3200" dirty="0" smtClean="0"/>
              <a:t> Meloni – Casellati (Testo) </a:t>
            </a:r>
            <a:r>
              <a:rPr lang="it-IT" sz="3200" dirty="0" smtClean="0"/>
              <a:t> </a:t>
            </a:r>
            <a:endParaRPr lang="it-IT" sz="3200" dirty="0"/>
          </a:p>
        </p:txBody>
      </p:sp>
      <p:sp>
        <p:nvSpPr>
          <p:cNvPr id="3" name="Segnaposto contenuto 2"/>
          <p:cNvSpPr>
            <a:spLocks noGrp="1"/>
          </p:cNvSpPr>
          <p:nvPr>
            <p:ph sz="half" idx="1"/>
          </p:nvPr>
        </p:nvSpPr>
        <p:spPr>
          <a:xfrm>
            <a:off x="457200" y="1196752"/>
            <a:ext cx="4038600" cy="5158173"/>
          </a:xfrm>
        </p:spPr>
        <p:txBody>
          <a:bodyPr>
            <a:normAutofit fontScale="77500" lnSpcReduction="20000"/>
          </a:bodyPr>
          <a:lstStyle/>
          <a:p>
            <a:pPr algn="ctr"/>
            <a:r>
              <a:rPr lang="it-IT" dirty="0" smtClean="0"/>
              <a:t>Art. 83 Cost.</a:t>
            </a:r>
          </a:p>
          <a:p>
            <a:r>
              <a:rPr lang="it-IT" dirty="0" smtClean="0"/>
              <a:t>Il Presidente della Repubblica  è eletto dal Parlamento in seduta comune dei suoi membri.</a:t>
            </a:r>
          </a:p>
          <a:p>
            <a:r>
              <a:rPr lang="it-IT" dirty="0" smtClean="0"/>
              <a:t>All’elezione partecipano tre delegati per ogni Regione eletti dal Consiglio regionale in modo che sia assicurata la rappresentanza delle minoranze. La Valle d’Aosta ha un solo delegato.</a:t>
            </a:r>
          </a:p>
          <a:p>
            <a:r>
              <a:rPr lang="it-IT" dirty="0" smtClean="0"/>
              <a:t>L’elezione del Presidente della Repubblica ha luogo per scrutinio segreto a maggioranza di due terzi dell’assemblea. Dopo il </a:t>
            </a:r>
            <a:r>
              <a:rPr lang="it-IT" b="1" dirty="0" smtClean="0"/>
              <a:t>terzo</a:t>
            </a:r>
            <a:r>
              <a:rPr lang="it-IT" dirty="0" smtClean="0"/>
              <a:t> scrutinio è sufficiente la maggioranza assoluta.</a:t>
            </a:r>
            <a:endParaRPr lang="it-IT" dirty="0"/>
          </a:p>
        </p:txBody>
      </p:sp>
      <p:sp>
        <p:nvSpPr>
          <p:cNvPr id="4" name="Segnaposto contenuto 3"/>
          <p:cNvSpPr>
            <a:spLocks noGrp="1"/>
          </p:cNvSpPr>
          <p:nvPr>
            <p:ph sz="half" idx="2"/>
          </p:nvPr>
        </p:nvSpPr>
        <p:spPr>
          <a:xfrm>
            <a:off x="4648200" y="1196752"/>
            <a:ext cx="4038600" cy="5158173"/>
          </a:xfrm>
        </p:spPr>
        <p:txBody>
          <a:bodyPr>
            <a:normAutofit fontScale="77500" lnSpcReduction="20000"/>
          </a:bodyPr>
          <a:lstStyle/>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r>
              <a:rPr lang="it-IT" dirty="0" smtClean="0"/>
              <a:t>La variazione, introdotta dal Senato, è relativa alla modifica del quorum dopo il </a:t>
            </a:r>
            <a:r>
              <a:rPr lang="it-IT" b="1" dirty="0" smtClean="0"/>
              <a:t>sesto scrutinio (art. 2)</a:t>
            </a:r>
            <a:r>
              <a:rPr lang="it-IT" dirty="0" smtClean="0"/>
              <a:t>. </a:t>
            </a:r>
            <a:endParaRPr lang="it-IT" dirty="0"/>
          </a:p>
        </p:txBody>
      </p:sp>
      <p:sp>
        <p:nvSpPr>
          <p:cNvPr id="5" name="Segnaposto piè di pagina 4"/>
          <p:cNvSpPr>
            <a:spLocks noGrp="1"/>
          </p:cNvSpPr>
          <p:nvPr>
            <p:ph type="ftr" sz="quarter" idx="11"/>
          </p:nvPr>
        </p:nvSpPr>
        <p:spPr>
          <a:xfrm>
            <a:off x="1187624"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504056"/>
          </a:xfrm>
        </p:spPr>
        <p:txBody>
          <a:bodyPr>
            <a:normAutofit fontScale="90000"/>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1196752"/>
            <a:ext cx="4038600" cy="5158173"/>
          </a:xfrm>
        </p:spPr>
        <p:txBody>
          <a:bodyPr>
            <a:normAutofit fontScale="92500" lnSpcReduction="20000"/>
          </a:bodyPr>
          <a:lstStyle/>
          <a:p>
            <a:pPr algn="ctr"/>
            <a:r>
              <a:rPr lang="it-IT" b="1" dirty="0" smtClean="0"/>
              <a:t>Testo cost. in vigore</a:t>
            </a:r>
            <a:endParaRPr lang="it-IT" dirty="0" smtClean="0"/>
          </a:p>
          <a:p>
            <a:pPr algn="ctr"/>
            <a:r>
              <a:rPr lang="it-IT" dirty="0" smtClean="0"/>
              <a:t>Art. 88 </a:t>
            </a:r>
          </a:p>
          <a:p>
            <a:r>
              <a:rPr lang="it-IT" dirty="0" smtClean="0"/>
              <a:t> Il Presidente della Repubblica può, sentiti i loro Presidenti, sciogliere le Camere o anche una sola di esse.</a:t>
            </a:r>
          </a:p>
          <a:p>
            <a:r>
              <a:rPr lang="it-IT" dirty="0" smtClean="0"/>
              <a:t>Non può esercitare tale facoltà negli ultimi sei mesi del suo mandato, salvo che essi coincidano in tutto o in parte con gli ultimi sei mesi della legislatura.</a:t>
            </a:r>
          </a:p>
          <a:p>
            <a:pPr algn="just"/>
            <a:endParaRPr lang="it-IT" b="1" dirty="0"/>
          </a:p>
        </p:txBody>
      </p:sp>
      <p:sp>
        <p:nvSpPr>
          <p:cNvPr id="4" name="Segnaposto contenuto 3"/>
          <p:cNvSpPr>
            <a:spLocks noGrp="1"/>
          </p:cNvSpPr>
          <p:nvPr>
            <p:ph sz="half" idx="2"/>
          </p:nvPr>
        </p:nvSpPr>
        <p:spPr>
          <a:xfrm>
            <a:off x="4648200" y="1196752"/>
            <a:ext cx="4038600" cy="5158173"/>
          </a:xfrm>
        </p:spPr>
        <p:txBody>
          <a:bodyPr>
            <a:normAutofit fontScale="92500" lnSpcReduction="20000"/>
          </a:bodyPr>
          <a:lstStyle/>
          <a:p>
            <a:pPr algn="ctr"/>
            <a:r>
              <a:rPr lang="it-IT" b="1" dirty="0" smtClean="0"/>
              <a:t>Progetto riforma</a:t>
            </a:r>
            <a:endParaRPr lang="it-IT" dirty="0" smtClean="0"/>
          </a:p>
          <a:p>
            <a:pPr algn="ctr"/>
            <a:r>
              <a:rPr lang="it-IT" dirty="0" smtClean="0"/>
              <a:t>Art. 88</a:t>
            </a:r>
          </a:p>
          <a:p>
            <a:r>
              <a:rPr lang="it-IT" dirty="0" smtClean="0"/>
              <a:t>Il Presidente della Repubblica può, sentiti i loro Presidenti, sciogliere le Camere [</a:t>
            </a:r>
            <a:r>
              <a:rPr lang="it-IT" strike="dblStrike" dirty="0" smtClean="0"/>
              <a:t>o anche una sola di esse</a:t>
            </a:r>
            <a:r>
              <a:rPr lang="it-IT" dirty="0" smtClean="0"/>
              <a:t>].</a:t>
            </a:r>
          </a:p>
          <a:p>
            <a:r>
              <a:rPr lang="it-IT" dirty="0" smtClean="0"/>
              <a:t>Non può esercitare tale facoltà negli ultimi sei mesi del suo mandato, salvo </a:t>
            </a:r>
            <a:r>
              <a:rPr lang="it-IT" b="1" dirty="0" smtClean="0"/>
              <a:t>che lo scioglimento costituisca un atto dovuto. </a:t>
            </a:r>
            <a:r>
              <a:rPr lang="it-IT" dirty="0" smtClean="0"/>
              <a:t>(*)</a:t>
            </a:r>
          </a:p>
          <a:p>
            <a:endParaRPr lang="it-IT" dirty="0" smtClean="0"/>
          </a:p>
          <a:p>
            <a:r>
              <a:rPr lang="it-IT" sz="2100" b="1" dirty="0" smtClean="0"/>
              <a:t>(*) Modifica aggiunta dal Senato in prima lettura (art. 3).</a:t>
            </a:r>
            <a:endParaRPr lang="it-IT" sz="2100" b="1" dirty="0"/>
          </a:p>
        </p:txBody>
      </p:sp>
      <p:sp>
        <p:nvSpPr>
          <p:cNvPr id="5" name="Segnaposto piè di pagina 4"/>
          <p:cNvSpPr>
            <a:spLocks noGrp="1"/>
          </p:cNvSpPr>
          <p:nvPr>
            <p:ph type="ftr" sz="quarter" idx="11"/>
          </p:nvPr>
        </p:nvSpPr>
        <p:spPr>
          <a:xfrm>
            <a:off x="1259632"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576064"/>
          </a:xfrm>
        </p:spPr>
        <p:txBody>
          <a:bodyPr>
            <a:normAutofit/>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1340768"/>
            <a:ext cx="4038600" cy="5014157"/>
          </a:xfrm>
        </p:spPr>
        <p:txBody>
          <a:bodyPr>
            <a:normAutofit fontScale="70000" lnSpcReduction="20000"/>
          </a:bodyPr>
          <a:lstStyle/>
          <a:p>
            <a:pPr algn="ctr"/>
            <a:r>
              <a:rPr lang="it-IT" b="1" dirty="0" smtClean="0"/>
              <a:t>Testo vigente</a:t>
            </a:r>
          </a:p>
          <a:p>
            <a:pPr algn="ctr"/>
            <a:r>
              <a:rPr lang="it-IT" b="1" dirty="0" smtClean="0"/>
              <a:t>Art. 89 Cost.</a:t>
            </a:r>
            <a:endParaRPr lang="it-IT" dirty="0" smtClean="0"/>
          </a:p>
          <a:p>
            <a:r>
              <a:rPr lang="it-IT" dirty="0" smtClean="0"/>
              <a:t>Nessun atto del Presidente della Repubblica è valido se non è controfirmato dai ministri proponenti, che ne assumono la responsabilità.</a:t>
            </a:r>
          </a:p>
          <a:p>
            <a:endParaRPr lang="it-IT" dirty="0" smtClean="0"/>
          </a:p>
          <a:p>
            <a:endParaRPr lang="it-IT" dirty="0" smtClean="0"/>
          </a:p>
          <a:p>
            <a:endParaRPr lang="it-IT" dirty="0" smtClean="0"/>
          </a:p>
          <a:p>
            <a:endParaRPr lang="it-IT" dirty="0" smtClean="0"/>
          </a:p>
          <a:p>
            <a:endParaRPr lang="it-IT" dirty="0" smtClean="0"/>
          </a:p>
          <a:p>
            <a:endParaRPr lang="it-IT" dirty="0" smtClean="0"/>
          </a:p>
          <a:p>
            <a:r>
              <a:rPr lang="it-IT" dirty="0" smtClean="0"/>
              <a:t>Gli atti che hanno valore legislativo e gli altri indicati dalla legge sono controfirmati anche dal Presidente del Consiglio dei ministri.</a:t>
            </a:r>
            <a:endParaRPr lang="it-IT" b="1" dirty="0"/>
          </a:p>
        </p:txBody>
      </p:sp>
      <p:sp>
        <p:nvSpPr>
          <p:cNvPr id="4" name="Segnaposto contenuto 3"/>
          <p:cNvSpPr>
            <a:spLocks noGrp="1"/>
          </p:cNvSpPr>
          <p:nvPr>
            <p:ph sz="half" idx="2"/>
          </p:nvPr>
        </p:nvSpPr>
        <p:spPr>
          <a:xfrm>
            <a:off x="4648200" y="1340768"/>
            <a:ext cx="4038600" cy="5014157"/>
          </a:xfrm>
        </p:spPr>
        <p:txBody>
          <a:bodyPr>
            <a:normAutofit fontScale="70000" lnSpcReduction="20000"/>
          </a:bodyPr>
          <a:lstStyle/>
          <a:p>
            <a:pPr algn="ctr"/>
            <a:r>
              <a:rPr lang="it-IT" b="1" dirty="0" smtClean="0"/>
              <a:t>Testo</a:t>
            </a:r>
          </a:p>
          <a:p>
            <a:pPr algn="ctr"/>
            <a:r>
              <a:rPr lang="it-IT" b="1" dirty="0" smtClean="0"/>
              <a:t>Art. 89 riforma</a:t>
            </a:r>
          </a:p>
          <a:p>
            <a:pPr algn="just"/>
            <a:r>
              <a:rPr lang="it-IT" b="1" dirty="0" smtClean="0"/>
              <a:t>Gli atti </a:t>
            </a:r>
            <a:r>
              <a:rPr lang="it-IT" dirty="0" smtClean="0"/>
              <a:t>del Presidente della Repubblica </a:t>
            </a:r>
            <a:r>
              <a:rPr lang="it-IT" b="1" dirty="0" smtClean="0"/>
              <a:t>sono controfirmati</a:t>
            </a:r>
            <a:r>
              <a:rPr lang="it-IT" dirty="0" smtClean="0"/>
              <a:t> dai ministri proponenti, che ne assumono la responsabilità. </a:t>
            </a:r>
            <a:r>
              <a:rPr lang="it-IT" b="1" dirty="0" smtClean="0"/>
              <a:t>Non sono controfirmati la nomina del Presidente del Consiglio, la nomina dei giudici della Corte Costituzionale, la concessione della grazia e la commutazione delle pene, il decreto di indizione delle elezioni e dei referendum, i messaggi alle Camere e il rinvio delle leggi (*).</a:t>
            </a:r>
            <a:endParaRPr lang="it-IT" dirty="0" smtClean="0"/>
          </a:p>
          <a:p>
            <a:pPr algn="just"/>
            <a:endParaRPr lang="it-IT" dirty="0" smtClean="0"/>
          </a:p>
          <a:p>
            <a:pPr algn="just"/>
            <a:r>
              <a:rPr lang="it-IT" dirty="0" smtClean="0"/>
              <a:t>Secondo comma è identico. </a:t>
            </a:r>
          </a:p>
          <a:p>
            <a:pPr algn="just"/>
            <a:endParaRPr lang="it-IT" dirty="0" smtClean="0"/>
          </a:p>
          <a:p>
            <a:pPr algn="just"/>
            <a:r>
              <a:rPr lang="it-IT" b="1" dirty="0" smtClean="0"/>
              <a:t>(*) Modifica aggiunta dal Senato in prima lettura (art. 4)</a:t>
            </a:r>
          </a:p>
          <a:p>
            <a:pPr algn="just"/>
            <a:endParaRPr lang="it-IT" dirty="0" smtClean="0"/>
          </a:p>
          <a:p>
            <a:pPr algn="just"/>
            <a:endParaRPr lang="it-IT" dirty="0"/>
          </a:p>
        </p:txBody>
      </p:sp>
      <p:sp>
        <p:nvSpPr>
          <p:cNvPr id="5" name="Segnaposto piè di pagina 4"/>
          <p:cNvSpPr>
            <a:spLocks noGrp="1"/>
          </p:cNvSpPr>
          <p:nvPr>
            <p:ph type="ftr" sz="quarter" idx="11"/>
          </p:nvPr>
        </p:nvSpPr>
        <p:spPr>
          <a:xfrm>
            <a:off x="899592" y="6356350"/>
            <a:ext cx="6984776"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19</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432048"/>
          </a:xfrm>
        </p:spPr>
        <p:txBody>
          <a:bodyPr>
            <a:normAutofit fontScale="90000"/>
          </a:bodyPr>
          <a:lstStyle/>
          <a:p>
            <a:pPr algn="ctr"/>
            <a:r>
              <a:rPr lang="it-IT" sz="3600" dirty="0" smtClean="0"/>
              <a:t>DDL MELONI CASELLATI (Relazione 1)</a:t>
            </a:r>
            <a:endParaRPr lang="it-IT" sz="3600" dirty="0"/>
          </a:p>
        </p:txBody>
      </p:sp>
      <p:sp>
        <p:nvSpPr>
          <p:cNvPr id="3" name="Segnaposto contenuto 2"/>
          <p:cNvSpPr>
            <a:spLocks noGrp="1"/>
          </p:cNvSpPr>
          <p:nvPr>
            <p:ph idx="1"/>
          </p:nvPr>
        </p:nvSpPr>
        <p:spPr>
          <a:xfrm>
            <a:off x="457200" y="1196752"/>
            <a:ext cx="8229600" cy="5127848"/>
          </a:xfrm>
        </p:spPr>
        <p:txBody>
          <a:bodyPr>
            <a:normAutofit/>
          </a:bodyPr>
          <a:lstStyle/>
          <a:p>
            <a:r>
              <a:rPr lang="it-IT" dirty="0" smtClean="0"/>
              <a:t>L’</a:t>
            </a:r>
            <a:r>
              <a:rPr lang="it-IT" i="1" dirty="0" smtClean="0"/>
              <a:t>incipit</a:t>
            </a:r>
            <a:r>
              <a:rPr lang="it-IT" dirty="0" smtClean="0"/>
              <a:t> della relazione introduttiva: «La presente proposta di revisione costituzionale ha l’obiettivo di offrire soluzione a problematiche ormai risalenti e conclamate della forma di governo italiana, cioè l’instabilità dei Governi, l’eterogeneità e la volatilità delle maggioranze, il “</a:t>
            </a:r>
            <a:r>
              <a:rPr lang="it-IT" dirty="0" err="1" smtClean="0"/>
              <a:t>transfughismo</a:t>
            </a:r>
            <a:r>
              <a:rPr lang="it-IT" dirty="0" smtClean="0"/>
              <a:t>” parlamentare. Tali criticità hanno prodotto riflessi significativi non solo sull’assetto istituzionale del Paese, ma anche, e soprattutto, in campo economico e sociale, con risvolti ben percepibili, quotidianamente, nella vita dei cittadini».</a:t>
            </a:r>
          </a:p>
        </p:txBody>
      </p:sp>
      <p:sp>
        <p:nvSpPr>
          <p:cNvPr id="4" name="Segnaposto piè di pagina 3"/>
          <p:cNvSpPr>
            <a:spLocks noGrp="1"/>
          </p:cNvSpPr>
          <p:nvPr>
            <p:ph type="ftr" sz="quarter" idx="11"/>
          </p:nvPr>
        </p:nvSpPr>
        <p:spPr>
          <a:xfrm>
            <a:off x="1115616"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260648"/>
            <a:ext cx="8229600" cy="432048"/>
          </a:xfrm>
        </p:spPr>
        <p:txBody>
          <a:bodyPr>
            <a:normAutofit fontScale="90000"/>
          </a:bodyPr>
          <a:lstStyle/>
          <a:p>
            <a:pPr algn="ctr"/>
            <a:r>
              <a:rPr lang="it-IT" dirty="0" smtClean="0"/>
              <a:t> </a:t>
            </a:r>
            <a:r>
              <a:rPr lang="it-IT" sz="2700" dirty="0" smtClean="0"/>
              <a:t>Governi italiani dal giu. ‘45 (post liberazione) al giu. ‘53 (II </a:t>
            </a:r>
            <a:r>
              <a:rPr lang="it-IT" sz="2700" dirty="0" err="1" smtClean="0"/>
              <a:t>legisl</a:t>
            </a:r>
            <a:r>
              <a:rPr lang="it-IT" sz="2700" dirty="0" smtClean="0"/>
              <a:t>.)</a:t>
            </a:r>
            <a:endParaRPr lang="it-IT" sz="2700" dirty="0"/>
          </a:p>
        </p:txBody>
      </p:sp>
      <p:sp>
        <p:nvSpPr>
          <p:cNvPr id="3" name="Segnaposto contenuto 2"/>
          <p:cNvSpPr>
            <a:spLocks noGrp="1"/>
          </p:cNvSpPr>
          <p:nvPr>
            <p:ph idx="1"/>
          </p:nvPr>
        </p:nvSpPr>
        <p:spPr>
          <a:xfrm>
            <a:off x="457200" y="836712"/>
            <a:ext cx="8229600" cy="5616624"/>
          </a:xfrm>
        </p:spPr>
        <p:txBody>
          <a:bodyPr>
            <a:normAutofit fontScale="77500" lnSpcReduction="20000"/>
          </a:bodyPr>
          <a:lstStyle/>
          <a:p>
            <a:r>
              <a:rPr lang="it-IT" b="1" dirty="0" smtClean="0"/>
              <a:t>Consulta Nazionale</a:t>
            </a:r>
          </a:p>
          <a:p>
            <a:r>
              <a:rPr lang="it-IT" dirty="0" err="1" smtClean="0"/>
              <a:t>Parri</a:t>
            </a:r>
            <a:r>
              <a:rPr lang="it-IT" dirty="0" smtClean="0"/>
              <a:t> (21 giugno 1945 - 9 dicembre 1945)</a:t>
            </a:r>
          </a:p>
          <a:p>
            <a:r>
              <a:rPr lang="it-IT" dirty="0" smtClean="0"/>
              <a:t>De </a:t>
            </a:r>
            <a:r>
              <a:rPr lang="it-IT" dirty="0" err="1" smtClean="0"/>
              <a:t>Gasperi-I</a:t>
            </a:r>
            <a:r>
              <a:rPr lang="it-IT" dirty="0" smtClean="0"/>
              <a:t> (10 dicembre 1945 - 12 luglio 1946)</a:t>
            </a:r>
          </a:p>
          <a:p>
            <a:r>
              <a:rPr lang="it-IT" b="1" dirty="0" smtClean="0"/>
              <a:t>Assemblea Costituente</a:t>
            </a:r>
          </a:p>
          <a:p>
            <a:r>
              <a:rPr lang="it-IT" dirty="0" smtClean="0"/>
              <a:t>De </a:t>
            </a:r>
            <a:r>
              <a:rPr lang="it-IT" dirty="0" err="1" smtClean="0"/>
              <a:t>Gasperi-II</a:t>
            </a:r>
            <a:r>
              <a:rPr lang="it-IT" dirty="0" smtClean="0"/>
              <a:t> (13 luglio 1946 - 1 febbraio 1947)</a:t>
            </a:r>
          </a:p>
          <a:p>
            <a:r>
              <a:rPr lang="it-IT" dirty="0" smtClean="0"/>
              <a:t>De </a:t>
            </a:r>
            <a:r>
              <a:rPr lang="it-IT" dirty="0" err="1" smtClean="0"/>
              <a:t>Gasperi-III</a:t>
            </a:r>
            <a:r>
              <a:rPr lang="it-IT" dirty="0" smtClean="0"/>
              <a:t> (2 febbraio 1947 - 30 maggio 1947) – </a:t>
            </a:r>
            <a:r>
              <a:rPr lang="it-IT" b="1" dirty="0" smtClean="0"/>
              <a:t>esclusione sinistre</a:t>
            </a:r>
          </a:p>
          <a:p>
            <a:r>
              <a:rPr lang="it-IT" dirty="0" smtClean="0"/>
              <a:t>De </a:t>
            </a:r>
            <a:r>
              <a:rPr lang="it-IT" dirty="0" err="1" smtClean="0"/>
              <a:t>Gasperi-IV</a:t>
            </a:r>
            <a:r>
              <a:rPr lang="it-IT" dirty="0" smtClean="0"/>
              <a:t> (31 maggio 1947 - 22 maggio 1948) – </a:t>
            </a:r>
            <a:r>
              <a:rPr lang="it-IT" b="1" dirty="0" smtClean="0"/>
              <a:t>entra il PSLI</a:t>
            </a:r>
          </a:p>
          <a:p>
            <a:r>
              <a:rPr lang="it-IT" b="1" dirty="0" smtClean="0"/>
              <a:t>I Legislatura</a:t>
            </a:r>
          </a:p>
          <a:p>
            <a:r>
              <a:rPr lang="it-IT" dirty="0" smtClean="0"/>
              <a:t>De </a:t>
            </a:r>
            <a:r>
              <a:rPr lang="it-IT" dirty="0" err="1" smtClean="0"/>
              <a:t>Gasperi-V</a:t>
            </a:r>
            <a:r>
              <a:rPr lang="it-IT" dirty="0" smtClean="0"/>
              <a:t> (23 maggio 1948 - 26 gennaio 1950)</a:t>
            </a:r>
          </a:p>
          <a:p>
            <a:r>
              <a:rPr lang="it-IT" dirty="0" smtClean="0"/>
              <a:t>De </a:t>
            </a:r>
            <a:r>
              <a:rPr lang="it-IT" dirty="0" err="1" smtClean="0"/>
              <a:t>Gasperi-VI</a:t>
            </a:r>
            <a:r>
              <a:rPr lang="it-IT" dirty="0" smtClean="0"/>
              <a:t> (27 gennaio 1950 - 25 luglio 1951) </a:t>
            </a:r>
          </a:p>
          <a:p>
            <a:r>
              <a:rPr lang="it-IT" dirty="0" smtClean="0"/>
              <a:t>De </a:t>
            </a:r>
            <a:r>
              <a:rPr lang="it-IT" dirty="0" err="1" smtClean="0"/>
              <a:t>Gasperi-VII</a:t>
            </a:r>
            <a:r>
              <a:rPr lang="it-IT" dirty="0" smtClean="0"/>
              <a:t> (26 luglio 1951 - 15 luglio 1953)</a:t>
            </a:r>
          </a:p>
          <a:p>
            <a:r>
              <a:rPr lang="it-IT" b="1" dirty="0" smtClean="0"/>
              <a:t>II Legislatura</a:t>
            </a:r>
          </a:p>
          <a:p>
            <a:r>
              <a:rPr lang="it-IT" dirty="0" smtClean="0"/>
              <a:t>De </a:t>
            </a:r>
            <a:r>
              <a:rPr lang="it-IT" dirty="0" err="1" smtClean="0"/>
              <a:t>Gasperi-VIII</a:t>
            </a:r>
            <a:r>
              <a:rPr lang="it-IT" dirty="0" smtClean="0"/>
              <a:t> (16 luglio 1953 - 16 agosto 1953)</a:t>
            </a:r>
          </a:p>
          <a:p>
            <a:r>
              <a:rPr lang="it-IT" dirty="0" err="1" smtClean="0"/>
              <a:t>Pella</a:t>
            </a:r>
            <a:r>
              <a:rPr lang="it-IT" dirty="0" smtClean="0"/>
              <a:t> (17 agosto 1953 - 17 gennaio 1954)</a:t>
            </a:r>
          </a:p>
          <a:p>
            <a:r>
              <a:rPr lang="it-IT" dirty="0" err="1" smtClean="0"/>
              <a:t>Fanfani-I</a:t>
            </a:r>
            <a:r>
              <a:rPr lang="it-IT" dirty="0" smtClean="0"/>
              <a:t> (18 gennaio 1954 - 9 febbraio 1954)</a:t>
            </a:r>
          </a:p>
          <a:p>
            <a:r>
              <a:rPr lang="it-IT" dirty="0" err="1" smtClean="0"/>
              <a:t>Scelba</a:t>
            </a:r>
            <a:r>
              <a:rPr lang="it-IT" dirty="0" smtClean="0"/>
              <a:t> (10 febbraio 1954 - 5 luglio 1955)</a:t>
            </a:r>
          </a:p>
          <a:p>
            <a:r>
              <a:rPr lang="it-IT" dirty="0" smtClean="0"/>
              <a:t>Segni-I (6 luglio 1955 - 18 maggio 1957)</a:t>
            </a:r>
          </a:p>
          <a:p>
            <a:r>
              <a:rPr lang="it-IT" dirty="0" err="1" smtClean="0"/>
              <a:t>Zoli</a:t>
            </a:r>
            <a:r>
              <a:rPr lang="it-IT" dirty="0" smtClean="0"/>
              <a:t> (19 maggio 1957 - 30 giugno 1958)</a:t>
            </a:r>
            <a:endParaRPr lang="it-IT" dirty="0"/>
          </a:p>
        </p:txBody>
      </p:sp>
      <p:sp>
        <p:nvSpPr>
          <p:cNvPr id="4" name="Segnaposto piè di pagina 3"/>
          <p:cNvSpPr>
            <a:spLocks noGrp="1"/>
          </p:cNvSpPr>
          <p:nvPr>
            <p:ph type="ftr" sz="quarter" idx="11"/>
          </p:nvPr>
        </p:nvSpPr>
        <p:spPr>
          <a:xfrm>
            <a:off x="1043608" y="6356350"/>
            <a:ext cx="7200800"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360040"/>
          </a:xfrm>
        </p:spPr>
        <p:txBody>
          <a:bodyPr>
            <a:normAutofit fontScale="90000"/>
          </a:bodyPr>
          <a:lstStyle/>
          <a:p>
            <a:pPr algn="ctr"/>
            <a:r>
              <a:rPr lang="it-IT" sz="2400" dirty="0" smtClean="0"/>
              <a:t>Governi </a:t>
            </a:r>
            <a:r>
              <a:rPr lang="it-IT" sz="2400" dirty="0" err="1" smtClean="0"/>
              <a:t>ital</a:t>
            </a:r>
            <a:r>
              <a:rPr lang="it-IT" sz="2400" dirty="0" smtClean="0"/>
              <a:t>. dal lug. ‘58 al giu. ‘72 (</a:t>
            </a:r>
            <a:r>
              <a:rPr lang="it-IT" sz="2400" dirty="0" err="1" smtClean="0"/>
              <a:t>legisl</a:t>
            </a:r>
            <a:r>
              <a:rPr lang="it-IT" sz="2400" dirty="0" smtClean="0"/>
              <a:t>. III, </a:t>
            </a:r>
            <a:r>
              <a:rPr lang="it-IT" sz="2400" dirty="0" err="1" smtClean="0"/>
              <a:t>IV</a:t>
            </a:r>
            <a:r>
              <a:rPr lang="it-IT" sz="2400" dirty="0" smtClean="0"/>
              <a:t> e V)</a:t>
            </a:r>
            <a:endParaRPr lang="it-IT" sz="2400" dirty="0"/>
          </a:p>
        </p:txBody>
      </p:sp>
      <p:sp>
        <p:nvSpPr>
          <p:cNvPr id="3" name="Segnaposto contenuto 2"/>
          <p:cNvSpPr>
            <a:spLocks noGrp="1"/>
          </p:cNvSpPr>
          <p:nvPr>
            <p:ph idx="1"/>
          </p:nvPr>
        </p:nvSpPr>
        <p:spPr>
          <a:xfrm>
            <a:off x="457200" y="836712"/>
            <a:ext cx="8229600" cy="5616624"/>
          </a:xfrm>
        </p:spPr>
        <p:txBody>
          <a:bodyPr>
            <a:normAutofit fontScale="77500" lnSpcReduction="20000"/>
          </a:bodyPr>
          <a:lstStyle/>
          <a:p>
            <a:r>
              <a:rPr lang="it-IT" b="1" dirty="0" smtClean="0"/>
              <a:t>III Legislatura</a:t>
            </a:r>
          </a:p>
          <a:p>
            <a:r>
              <a:rPr lang="it-IT" dirty="0" err="1" smtClean="0"/>
              <a:t>Fanfani-II</a:t>
            </a:r>
            <a:r>
              <a:rPr lang="it-IT" dirty="0" smtClean="0"/>
              <a:t> (1 luglio 1958 - 14 febbraio 1959)</a:t>
            </a:r>
          </a:p>
          <a:p>
            <a:r>
              <a:rPr lang="it-IT" dirty="0" err="1" smtClean="0"/>
              <a:t>Segni-II</a:t>
            </a:r>
            <a:r>
              <a:rPr lang="it-IT" dirty="0" smtClean="0"/>
              <a:t> (15 febbraio 1959 - 24 marzo 1960)</a:t>
            </a:r>
          </a:p>
          <a:p>
            <a:r>
              <a:rPr lang="it-IT" dirty="0" err="1" smtClean="0"/>
              <a:t>Tambroni</a:t>
            </a:r>
            <a:r>
              <a:rPr lang="it-IT" dirty="0" smtClean="0"/>
              <a:t> (25 marzo 1960 - 25 luglio 1960)</a:t>
            </a:r>
          </a:p>
          <a:p>
            <a:r>
              <a:rPr lang="it-IT" dirty="0" err="1" smtClean="0"/>
              <a:t>Fanfani-III</a:t>
            </a:r>
            <a:r>
              <a:rPr lang="it-IT" dirty="0" smtClean="0"/>
              <a:t> (26 luglio 1960 - 20 febbraio 1962)</a:t>
            </a:r>
          </a:p>
          <a:p>
            <a:r>
              <a:rPr lang="it-IT" dirty="0" err="1" smtClean="0"/>
              <a:t>Fanfani-IV</a:t>
            </a:r>
            <a:r>
              <a:rPr lang="it-IT" dirty="0" smtClean="0"/>
              <a:t> (21 febbraio 1962 - 20 giugno 1963)</a:t>
            </a:r>
          </a:p>
          <a:p>
            <a:r>
              <a:rPr lang="it-IT" b="1" dirty="0" smtClean="0"/>
              <a:t>IV Legislatura</a:t>
            </a:r>
          </a:p>
          <a:p>
            <a:r>
              <a:rPr lang="it-IT" dirty="0" smtClean="0"/>
              <a:t>Leone-I (21 giugno 1963 - 3 dicembre 1963)</a:t>
            </a:r>
          </a:p>
          <a:p>
            <a:r>
              <a:rPr lang="it-IT" dirty="0" smtClean="0"/>
              <a:t>Moro-I (4 dicembre 1963 - 21 luglio 1964)</a:t>
            </a:r>
          </a:p>
          <a:p>
            <a:r>
              <a:rPr lang="it-IT" dirty="0" err="1" smtClean="0"/>
              <a:t>Moro-II</a:t>
            </a:r>
            <a:r>
              <a:rPr lang="it-IT" dirty="0" smtClean="0"/>
              <a:t> (22 luglio 1964 - 22 febbraio 1966)</a:t>
            </a:r>
          </a:p>
          <a:p>
            <a:r>
              <a:rPr lang="it-IT" dirty="0" err="1" smtClean="0"/>
              <a:t>Moro-III</a:t>
            </a:r>
            <a:r>
              <a:rPr lang="it-IT" dirty="0" smtClean="0"/>
              <a:t> (23 febbraio 1966 - 23 giugno 1968)</a:t>
            </a:r>
          </a:p>
          <a:p>
            <a:r>
              <a:rPr lang="it-IT" b="1" dirty="0" smtClean="0"/>
              <a:t>V Legislatura</a:t>
            </a:r>
          </a:p>
          <a:p>
            <a:r>
              <a:rPr lang="it-IT" dirty="0" err="1" smtClean="0"/>
              <a:t>Leone-II</a:t>
            </a:r>
            <a:r>
              <a:rPr lang="it-IT" dirty="0" smtClean="0"/>
              <a:t> (24 giugno 1968 - 11 dicembre 1968)</a:t>
            </a:r>
          </a:p>
          <a:p>
            <a:r>
              <a:rPr lang="it-IT" dirty="0" smtClean="0"/>
              <a:t>Rumor-I (12 dicembre 1968 - 4 agosto 1969)</a:t>
            </a:r>
          </a:p>
          <a:p>
            <a:r>
              <a:rPr lang="it-IT" dirty="0" smtClean="0"/>
              <a:t>Rumor-II (5 agosto 1969 - 26 marzo 1970)</a:t>
            </a:r>
          </a:p>
          <a:p>
            <a:r>
              <a:rPr lang="it-IT" dirty="0" err="1" smtClean="0"/>
              <a:t>Rumor-III</a:t>
            </a:r>
            <a:r>
              <a:rPr lang="it-IT" dirty="0" smtClean="0"/>
              <a:t> (27 marzo 1970 - 5 agosto 1970)</a:t>
            </a:r>
          </a:p>
          <a:p>
            <a:r>
              <a:rPr lang="it-IT" dirty="0" smtClean="0"/>
              <a:t>Colombo (6 agosto 1970 - 16 febbraio 1972)</a:t>
            </a:r>
          </a:p>
          <a:p>
            <a:r>
              <a:rPr lang="it-IT" dirty="0" err="1" smtClean="0"/>
              <a:t>Andreotti-I</a:t>
            </a:r>
            <a:r>
              <a:rPr lang="it-IT" dirty="0" smtClean="0"/>
              <a:t> (17 febbraio 1972 - 25 giugno 1972)</a:t>
            </a:r>
            <a:endParaRPr lang="it-IT" dirty="0"/>
          </a:p>
        </p:txBody>
      </p:sp>
      <p:sp>
        <p:nvSpPr>
          <p:cNvPr id="4" name="Segnaposto piè di pagina 3"/>
          <p:cNvSpPr>
            <a:spLocks noGrp="1"/>
          </p:cNvSpPr>
          <p:nvPr>
            <p:ph type="ftr" sz="quarter" idx="11"/>
          </p:nvPr>
        </p:nvSpPr>
        <p:spPr>
          <a:xfrm>
            <a:off x="1331640"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504056"/>
          </a:xfrm>
        </p:spPr>
        <p:txBody>
          <a:bodyPr>
            <a:normAutofit/>
          </a:bodyPr>
          <a:lstStyle/>
          <a:p>
            <a:r>
              <a:rPr lang="it-IT" sz="2400" dirty="0" smtClean="0"/>
              <a:t>Governi </a:t>
            </a:r>
            <a:r>
              <a:rPr lang="it-IT" sz="2400" dirty="0" err="1" smtClean="0"/>
              <a:t>ital</a:t>
            </a:r>
            <a:r>
              <a:rPr lang="it-IT" sz="2400" dirty="0" smtClean="0"/>
              <a:t>. dal giu. ‘72 (</a:t>
            </a:r>
            <a:r>
              <a:rPr lang="it-IT" sz="2400" dirty="0" err="1" smtClean="0"/>
              <a:t>VI</a:t>
            </a:r>
            <a:r>
              <a:rPr lang="it-IT" sz="2400" dirty="0" smtClean="0"/>
              <a:t> legislatura) all’ago. ‘83 (VIII legislatura) </a:t>
            </a:r>
            <a:endParaRPr lang="it-IT" sz="2400" dirty="0"/>
          </a:p>
        </p:txBody>
      </p:sp>
      <p:sp>
        <p:nvSpPr>
          <p:cNvPr id="3" name="Segnaposto contenuto 2"/>
          <p:cNvSpPr>
            <a:spLocks noGrp="1"/>
          </p:cNvSpPr>
          <p:nvPr>
            <p:ph idx="1"/>
          </p:nvPr>
        </p:nvSpPr>
        <p:spPr>
          <a:xfrm>
            <a:off x="457200" y="1124744"/>
            <a:ext cx="8229600" cy="5256584"/>
          </a:xfrm>
        </p:spPr>
        <p:txBody>
          <a:bodyPr>
            <a:normAutofit fontScale="77500" lnSpcReduction="20000"/>
          </a:bodyPr>
          <a:lstStyle/>
          <a:p>
            <a:r>
              <a:rPr lang="it-IT" b="1" dirty="0" err="1" smtClean="0"/>
              <a:t>VI</a:t>
            </a:r>
            <a:r>
              <a:rPr lang="it-IT" b="1" dirty="0" smtClean="0"/>
              <a:t> Legislatura</a:t>
            </a:r>
          </a:p>
          <a:p>
            <a:r>
              <a:rPr lang="it-IT" dirty="0" err="1" smtClean="0"/>
              <a:t>Andreotti-II</a:t>
            </a:r>
            <a:r>
              <a:rPr lang="it-IT" dirty="0" smtClean="0"/>
              <a:t> (26 giugno 1972 - 5 luglio 1973)</a:t>
            </a:r>
          </a:p>
          <a:p>
            <a:r>
              <a:rPr lang="it-IT" dirty="0" err="1" smtClean="0"/>
              <a:t>Rumor-IV</a:t>
            </a:r>
            <a:r>
              <a:rPr lang="it-IT" dirty="0" smtClean="0"/>
              <a:t> (6 luglio 1973 - 13 marzo 1974)</a:t>
            </a:r>
          </a:p>
          <a:p>
            <a:r>
              <a:rPr lang="it-IT" dirty="0" smtClean="0"/>
              <a:t>Rumor-V (14 marzo 1974 - 22 novembre 1974)</a:t>
            </a:r>
          </a:p>
          <a:p>
            <a:r>
              <a:rPr lang="it-IT" dirty="0" err="1" smtClean="0"/>
              <a:t>Moro-IV</a:t>
            </a:r>
            <a:r>
              <a:rPr lang="it-IT" dirty="0" smtClean="0"/>
              <a:t> (23 novembre 1974 - 11 febbraio 1976)</a:t>
            </a:r>
          </a:p>
          <a:p>
            <a:r>
              <a:rPr lang="it-IT" dirty="0" smtClean="0"/>
              <a:t>Moro-V (12 febbraio 1976 - 28 luglio 1976)</a:t>
            </a:r>
          </a:p>
          <a:p>
            <a:r>
              <a:rPr lang="it-IT" b="1" dirty="0" smtClean="0"/>
              <a:t>VII Legislatura</a:t>
            </a:r>
          </a:p>
          <a:p>
            <a:r>
              <a:rPr lang="it-IT" dirty="0" err="1" smtClean="0"/>
              <a:t>Andreotti-III</a:t>
            </a:r>
            <a:r>
              <a:rPr lang="it-IT" dirty="0" smtClean="0"/>
              <a:t> (29 luglio 1976 - 10 marzo 1978)</a:t>
            </a:r>
          </a:p>
          <a:p>
            <a:r>
              <a:rPr lang="it-IT" dirty="0" err="1" smtClean="0"/>
              <a:t>Andreotti-IV</a:t>
            </a:r>
            <a:r>
              <a:rPr lang="it-IT" dirty="0" smtClean="0"/>
              <a:t> (11 marzo 1978 - 19 marzo 1979)</a:t>
            </a:r>
          </a:p>
          <a:p>
            <a:r>
              <a:rPr lang="it-IT" dirty="0" err="1" smtClean="0"/>
              <a:t>Andreotti-V</a:t>
            </a:r>
            <a:r>
              <a:rPr lang="it-IT" dirty="0" smtClean="0"/>
              <a:t> (20 marzo 1979 - 3 agosto 1979)</a:t>
            </a:r>
          </a:p>
          <a:p>
            <a:r>
              <a:rPr lang="it-IT" b="1" dirty="0" smtClean="0"/>
              <a:t>VIII Legislatura</a:t>
            </a:r>
          </a:p>
          <a:p>
            <a:r>
              <a:rPr lang="it-IT" dirty="0" err="1" smtClean="0"/>
              <a:t>Cossiga-I</a:t>
            </a:r>
            <a:r>
              <a:rPr lang="it-IT" dirty="0" smtClean="0"/>
              <a:t> (4 agosto 1979 - 3 aprile 1980)</a:t>
            </a:r>
          </a:p>
          <a:p>
            <a:r>
              <a:rPr lang="it-IT" dirty="0" err="1" smtClean="0"/>
              <a:t>Cossiga-II</a:t>
            </a:r>
            <a:r>
              <a:rPr lang="it-IT" dirty="0" smtClean="0"/>
              <a:t> (4 aprile 1980 - 17 ottobre 1980)</a:t>
            </a:r>
          </a:p>
          <a:p>
            <a:r>
              <a:rPr lang="it-IT" dirty="0" err="1" smtClean="0"/>
              <a:t>Forlani-I</a:t>
            </a:r>
            <a:r>
              <a:rPr lang="it-IT" dirty="0" smtClean="0"/>
              <a:t> (18 ottobre 1980 - 27 giugno 1981)</a:t>
            </a:r>
          </a:p>
          <a:p>
            <a:r>
              <a:rPr lang="it-IT" dirty="0" err="1" smtClean="0"/>
              <a:t>Spadolini-I</a:t>
            </a:r>
            <a:r>
              <a:rPr lang="it-IT" dirty="0" smtClean="0"/>
              <a:t> (28 giugno 1981 - 22 agosto 1982)</a:t>
            </a:r>
          </a:p>
          <a:p>
            <a:r>
              <a:rPr lang="it-IT" dirty="0" err="1" smtClean="0"/>
              <a:t>Spadolini-II</a:t>
            </a:r>
            <a:r>
              <a:rPr lang="it-IT" dirty="0" smtClean="0"/>
              <a:t> (23 agosto 1982 - 30 novembre 1982)</a:t>
            </a:r>
          </a:p>
          <a:p>
            <a:r>
              <a:rPr lang="it-IT" dirty="0" err="1" smtClean="0"/>
              <a:t>Fanfani-V</a:t>
            </a:r>
            <a:r>
              <a:rPr lang="it-IT" dirty="0" smtClean="0"/>
              <a:t> (1 dicembre 1982 - 3 agosto 1983)</a:t>
            </a:r>
            <a:endParaRPr lang="it-IT" dirty="0"/>
          </a:p>
        </p:txBody>
      </p:sp>
      <p:sp>
        <p:nvSpPr>
          <p:cNvPr id="4" name="Segnaposto piè di pagina 3"/>
          <p:cNvSpPr>
            <a:spLocks noGrp="1"/>
          </p:cNvSpPr>
          <p:nvPr>
            <p:ph type="ftr" sz="quarter" idx="11"/>
          </p:nvPr>
        </p:nvSpPr>
        <p:spPr>
          <a:xfrm>
            <a:off x="1115616"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Autofit/>
          </a:bodyPr>
          <a:lstStyle/>
          <a:p>
            <a:r>
              <a:rPr lang="it-IT" sz="2400" dirty="0" smtClean="0"/>
              <a:t>Governi </a:t>
            </a:r>
            <a:r>
              <a:rPr lang="it-IT" sz="2400" dirty="0" err="1" smtClean="0"/>
              <a:t>ital</a:t>
            </a:r>
            <a:r>
              <a:rPr lang="it-IT" sz="2400" dirty="0" smtClean="0"/>
              <a:t>. dall’ago. ‘83 (IX legislatura) al mag. ‘96 (XII legislatura)</a:t>
            </a:r>
            <a:endParaRPr lang="it-IT" sz="2400" dirty="0"/>
          </a:p>
        </p:txBody>
      </p:sp>
      <p:sp>
        <p:nvSpPr>
          <p:cNvPr id="3" name="Segnaposto contenuto 2"/>
          <p:cNvSpPr>
            <a:spLocks noGrp="1"/>
          </p:cNvSpPr>
          <p:nvPr>
            <p:ph idx="1"/>
          </p:nvPr>
        </p:nvSpPr>
        <p:spPr>
          <a:xfrm>
            <a:off x="457200" y="1196752"/>
            <a:ext cx="8229600" cy="5127848"/>
          </a:xfrm>
        </p:spPr>
        <p:txBody>
          <a:bodyPr>
            <a:normAutofit fontScale="85000" lnSpcReduction="20000"/>
          </a:bodyPr>
          <a:lstStyle/>
          <a:p>
            <a:r>
              <a:rPr lang="it-IT" b="1" dirty="0" smtClean="0"/>
              <a:t>IX Legislatura</a:t>
            </a:r>
          </a:p>
          <a:p>
            <a:r>
              <a:rPr lang="it-IT" dirty="0" err="1" smtClean="0"/>
              <a:t>Craxi-I</a:t>
            </a:r>
            <a:r>
              <a:rPr lang="it-IT" dirty="0" smtClean="0"/>
              <a:t> (4 agosto 1983 - 31 luglio 1986)</a:t>
            </a:r>
          </a:p>
          <a:p>
            <a:r>
              <a:rPr lang="it-IT" dirty="0" err="1" smtClean="0"/>
              <a:t>Craxi-II</a:t>
            </a:r>
            <a:r>
              <a:rPr lang="it-IT" dirty="0" smtClean="0"/>
              <a:t> (1 agosto 1986 - 16 aprile 1987)</a:t>
            </a:r>
          </a:p>
          <a:p>
            <a:r>
              <a:rPr lang="it-IT" dirty="0" err="1" smtClean="0"/>
              <a:t>Fanfani-VI</a:t>
            </a:r>
            <a:r>
              <a:rPr lang="it-IT" dirty="0" smtClean="0"/>
              <a:t> (17 aprile 1987 - 27 luglio 1987)</a:t>
            </a:r>
          </a:p>
          <a:p>
            <a:r>
              <a:rPr lang="it-IT" b="1" dirty="0" smtClean="0"/>
              <a:t>X Legislatura</a:t>
            </a:r>
          </a:p>
          <a:p>
            <a:r>
              <a:rPr lang="it-IT" dirty="0" err="1" smtClean="0"/>
              <a:t>Goria-I</a:t>
            </a:r>
            <a:r>
              <a:rPr lang="it-IT" dirty="0" smtClean="0"/>
              <a:t> (28 luglio 1987 - 12 aprile 1988)</a:t>
            </a:r>
          </a:p>
          <a:p>
            <a:r>
              <a:rPr lang="it-IT" dirty="0" smtClean="0"/>
              <a:t>De </a:t>
            </a:r>
            <a:r>
              <a:rPr lang="it-IT" dirty="0" err="1" smtClean="0"/>
              <a:t>Mita-I</a:t>
            </a:r>
            <a:r>
              <a:rPr lang="it-IT" dirty="0" smtClean="0"/>
              <a:t> (13 aprile 1988 - 21 luglio 1989)</a:t>
            </a:r>
          </a:p>
          <a:p>
            <a:r>
              <a:rPr lang="it-IT" dirty="0" err="1" smtClean="0"/>
              <a:t>Andreotti-VI</a:t>
            </a:r>
            <a:r>
              <a:rPr lang="it-IT" dirty="0" smtClean="0"/>
              <a:t> (22 luglio 1989 - 11 aprile 1991)</a:t>
            </a:r>
          </a:p>
          <a:p>
            <a:r>
              <a:rPr lang="it-IT" dirty="0" err="1" smtClean="0"/>
              <a:t>Andreotti-VII</a:t>
            </a:r>
            <a:r>
              <a:rPr lang="it-IT" dirty="0" smtClean="0"/>
              <a:t> (12 aprile 1991 - 27 giugno 1992)</a:t>
            </a:r>
          </a:p>
          <a:p>
            <a:r>
              <a:rPr lang="it-IT" b="1" dirty="0" smtClean="0"/>
              <a:t>XI Legislatura</a:t>
            </a:r>
          </a:p>
          <a:p>
            <a:r>
              <a:rPr lang="it-IT" dirty="0" smtClean="0"/>
              <a:t>Amato-I (28 giugno 1992 - 27 aprile 1993)</a:t>
            </a:r>
          </a:p>
          <a:p>
            <a:r>
              <a:rPr lang="it-IT" dirty="0" err="1" smtClean="0"/>
              <a:t>Ciampi-I</a:t>
            </a:r>
            <a:r>
              <a:rPr lang="it-IT" dirty="0" smtClean="0"/>
              <a:t> (28 aprile 1993 - 9 maggio 1994)</a:t>
            </a:r>
          </a:p>
          <a:p>
            <a:r>
              <a:rPr lang="it-IT" b="1" dirty="0" smtClean="0"/>
              <a:t>XII Legislatura</a:t>
            </a:r>
          </a:p>
          <a:p>
            <a:r>
              <a:rPr lang="it-IT" dirty="0" err="1" smtClean="0"/>
              <a:t>Berlusconi-I</a:t>
            </a:r>
            <a:r>
              <a:rPr lang="it-IT" dirty="0" smtClean="0"/>
              <a:t> (10 maggio 1994 - 16 gennaio 1995)</a:t>
            </a:r>
          </a:p>
          <a:p>
            <a:r>
              <a:rPr lang="it-IT" dirty="0" err="1" smtClean="0"/>
              <a:t>Dini-I</a:t>
            </a:r>
            <a:r>
              <a:rPr lang="it-IT" dirty="0" smtClean="0"/>
              <a:t> (17 gennaio 1995 - 16 maggio 1996)</a:t>
            </a:r>
            <a:endParaRPr lang="it-IT" dirty="0"/>
          </a:p>
        </p:txBody>
      </p:sp>
      <p:sp>
        <p:nvSpPr>
          <p:cNvPr id="4" name="Segnaposto piè di pagina 3"/>
          <p:cNvSpPr>
            <a:spLocks noGrp="1"/>
          </p:cNvSpPr>
          <p:nvPr>
            <p:ph type="ftr" sz="quarter" idx="11"/>
          </p:nvPr>
        </p:nvSpPr>
        <p:spPr>
          <a:xfrm>
            <a:off x="971600" y="6356350"/>
            <a:ext cx="712879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360040"/>
          </a:xfrm>
        </p:spPr>
        <p:txBody>
          <a:bodyPr>
            <a:normAutofit fontScale="90000"/>
          </a:bodyPr>
          <a:lstStyle/>
          <a:p>
            <a:pPr algn="ctr"/>
            <a:r>
              <a:rPr lang="it-IT" sz="2400" dirty="0" smtClean="0"/>
              <a:t>Governi </a:t>
            </a:r>
            <a:r>
              <a:rPr lang="it-IT" sz="2400" dirty="0" err="1" smtClean="0"/>
              <a:t>ital</a:t>
            </a:r>
            <a:r>
              <a:rPr lang="it-IT" sz="2400" dirty="0" smtClean="0"/>
              <a:t>. dal mag. ‘96 (XIII legislatura) all’ott.  ‘22 (XVIII legislatura)</a:t>
            </a:r>
            <a:endParaRPr lang="it-IT" sz="2400" dirty="0"/>
          </a:p>
        </p:txBody>
      </p:sp>
      <p:sp>
        <p:nvSpPr>
          <p:cNvPr id="3" name="Segnaposto contenuto 2"/>
          <p:cNvSpPr>
            <a:spLocks noGrp="1"/>
          </p:cNvSpPr>
          <p:nvPr>
            <p:ph idx="1"/>
          </p:nvPr>
        </p:nvSpPr>
        <p:spPr>
          <a:xfrm>
            <a:off x="457200" y="620688"/>
            <a:ext cx="8229600" cy="5832648"/>
          </a:xfrm>
        </p:spPr>
        <p:txBody>
          <a:bodyPr>
            <a:normAutofit fontScale="70000" lnSpcReduction="20000"/>
          </a:bodyPr>
          <a:lstStyle/>
          <a:p>
            <a:r>
              <a:rPr lang="it-IT" b="1" dirty="0" smtClean="0"/>
              <a:t>XIII Legislatura</a:t>
            </a:r>
          </a:p>
          <a:p>
            <a:r>
              <a:rPr lang="it-IT" dirty="0" err="1" smtClean="0"/>
              <a:t>Prodi-I</a:t>
            </a:r>
            <a:r>
              <a:rPr lang="it-IT" dirty="0" smtClean="0"/>
              <a:t> (17 maggio 1996 - 20 ottobre 1998)</a:t>
            </a:r>
          </a:p>
          <a:p>
            <a:r>
              <a:rPr lang="it-IT" dirty="0" smtClean="0"/>
              <a:t>D'</a:t>
            </a:r>
            <a:r>
              <a:rPr lang="it-IT" dirty="0" err="1" smtClean="0"/>
              <a:t>Alema-I</a:t>
            </a:r>
            <a:r>
              <a:rPr lang="it-IT" dirty="0" smtClean="0"/>
              <a:t> (21 ottobre 1998 - 21 dicembre 1999)</a:t>
            </a:r>
          </a:p>
          <a:p>
            <a:r>
              <a:rPr lang="it-IT" dirty="0" smtClean="0"/>
              <a:t>D'</a:t>
            </a:r>
            <a:r>
              <a:rPr lang="it-IT" dirty="0" err="1" smtClean="0"/>
              <a:t>Alema-II</a:t>
            </a:r>
            <a:r>
              <a:rPr lang="it-IT" dirty="0" smtClean="0"/>
              <a:t> (22 dicembre 1999 - 25 aprile 2000)</a:t>
            </a:r>
          </a:p>
          <a:p>
            <a:r>
              <a:rPr lang="it-IT" dirty="0" err="1" smtClean="0"/>
              <a:t>Amato-II</a:t>
            </a:r>
            <a:r>
              <a:rPr lang="it-IT" dirty="0" smtClean="0"/>
              <a:t> (26 aprile 2000 - 10 giugno 2001)</a:t>
            </a:r>
          </a:p>
          <a:p>
            <a:r>
              <a:rPr lang="it-IT" b="1" dirty="0" smtClean="0"/>
              <a:t>XIV Legislatura</a:t>
            </a:r>
          </a:p>
          <a:p>
            <a:r>
              <a:rPr lang="it-IT" dirty="0" err="1" smtClean="0"/>
              <a:t>Berlusconi-II</a:t>
            </a:r>
            <a:r>
              <a:rPr lang="it-IT" dirty="0" smtClean="0"/>
              <a:t> (11 giugno 2001 - 22 aprile 2005)</a:t>
            </a:r>
          </a:p>
          <a:p>
            <a:r>
              <a:rPr lang="it-IT" dirty="0" err="1" smtClean="0"/>
              <a:t>Berlusconi-III</a:t>
            </a:r>
            <a:r>
              <a:rPr lang="it-IT" dirty="0" smtClean="0"/>
              <a:t> (23 aprile 2005 - 16 maggio 2006)</a:t>
            </a:r>
          </a:p>
          <a:p>
            <a:r>
              <a:rPr lang="it-IT" b="1" dirty="0" smtClean="0"/>
              <a:t>XV Legislatura</a:t>
            </a:r>
          </a:p>
          <a:p>
            <a:r>
              <a:rPr lang="it-IT" dirty="0" err="1" smtClean="0"/>
              <a:t>Prodi-II</a:t>
            </a:r>
            <a:r>
              <a:rPr lang="it-IT" dirty="0" smtClean="0"/>
              <a:t> (17 maggio 2006 - 6 maggio 2008)</a:t>
            </a:r>
          </a:p>
          <a:p>
            <a:r>
              <a:rPr lang="it-IT" b="1" dirty="0" smtClean="0"/>
              <a:t>XVI Legislatura</a:t>
            </a:r>
          </a:p>
          <a:p>
            <a:r>
              <a:rPr lang="it-IT" dirty="0" err="1" smtClean="0"/>
              <a:t>Berlusconi-IV</a:t>
            </a:r>
            <a:r>
              <a:rPr lang="it-IT" dirty="0" smtClean="0"/>
              <a:t> (7 maggio 2008 - 15 novembre 2011)</a:t>
            </a:r>
          </a:p>
          <a:p>
            <a:r>
              <a:rPr lang="it-IT" dirty="0" smtClean="0"/>
              <a:t>Monti-I (16 novembre 2011 - 27 aprile 2013)</a:t>
            </a:r>
          </a:p>
          <a:p>
            <a:r>
              <a:rPr lang="it-IT" b="1" dirty="0" smtClean="0"/>
              <a:t>XVII Legislatura</a:t>
            </a:r>
          </a:p>
          <a:p>
            <a:r>
              <a:rPr lang="it-IT" dirty="0" smtClean="0"/>
              <a:t>Letta-I (28 aprile 2013 - 21 febbraio 2014)</a:t>
            </a:r>
          </a:p>
          <a:p>
            <a:r>
              <a:rPr lang="it-IT" dirty="0" err="1" smtClean="0"/>
              <a:t>Renzi-I</a:t>
            </a:r>
            <a:r>
              <a:rPr lang="it-IT" dirty="0" smtClean="0"/>
              <a:t> (22 febbraio 2014 - 11 dicembre 2016)</a:t>
            </a:r>
          </a:p>
          <a:p>
            <a:r>
              <a:rPr lang="it-IT" dirty="0" err="1" smtClean="0"/>
              <a:t>Gentiloni</a:t>
            </a:r>
            <a:r>
              <a:rPr lang="it-IT" dirty="0" smtClean="0"/>
              <a:t> </a:t>
            </a:r>
            <a:r>
              <a:rPr lang="it-IT" dirty="0" err="1" smtClean="0"/>
              <a:t>Silveri-I</a:t>
            </a:r>
            <a:r>
              <a:rPr lang="it-IT" dirty="0" smtClean="0"/>
              <a:t> (12 dicembre 2016 - 31 maggio 2018)</a:t>
            </a:r>
          </a:p>
          <a:p>
            <a:r>
              <a:rPr lang="it-IT" b="1" dirty="0" smtClean="0"/>
              <a:t>XVIII Legislatura</a:t>
            </a:r>
          </a:p>
          <a:p>
            <a:r>
              <a:rPr lang="it-IT" dirty="0" smtClean="0"/>
              <a:t>Conte-I (1 giugno 2018 - 4 settembre 2019)</a:t>
            </a:r>
          </a:p>
          <a:p>
            <a:r>
              <a:rPr lang="it-IT" dirty="0" err="1" smtClean="0"/>
              <a:t>Conte-II</a:t>
            </a:r>
            <a:r>
              <a:rPr lang="it-IT" dirty="0" smtClean="0"/>
              <a:t> (5 settembre 2019 - 12 febbraio 2021)</a:t>
            </a:r>
          </a:p>
          <a:p>
            <a:r>
              <a:rPr lang="it-IT" dirty="0" smtClean="0"/>
              <a:t>Draghi-I (13 febbraio 2021 - 21 ottobre 2022)</a:t>
            </a:r>
          </a:p>
          <a:p>
            <a:endParaRPr lang="it-IT" dirty="0" smtClean="0"/>
          </a:p>
        </p:txBody>
      </p:sp>
      <p:sp>
        <p:nvSpPr>
          <p:cNvPr id="4" name="Segnaposto piè di pagina 3"/>
          <p:cNvSpPr>
            <a:spLocks noGrp="1"/>
          </p:cNvSpPr>
          <p:nvPr>
            <p:ph type="ftr" sz="quarter" idx="11"/>
          </p:nvPr>
        </p:nvSpPr>
        <p:spPr>
          <a:xfrm>
            <a:off x="899592" y="6356350"/>
            <a:ext cx="7272808"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504056"/>
          </a:xfrm>
        </p:spPr>
        <p:txBody>
          <a:bodyPr>
            <a:noAutofit/>
          </a:bodyPr>
          <a:lstStyle/>
          <a:p>
            <a:pPr algn="ctr"/>
            <a:r>
              <a:rPr lang="it-IT" sz="3200" dirty="0" smtClean="0"/>
              <a:t>Governi italiani dal luglio 1946 </a:t>
            </a:r>
            <a:r>
              <a:rPr lang="it-IT" sz="3200" dirty="0" smtClean="0"/>
              <a:t>al 2022(1</a:t>
            </a:r>
            <a:r>
              <a:rPr lang="it-IT" sz="3200" dirty="0" smtClean="0"/>
              <a:t>)</a:t>
            </a:r>
            <a:endParaRPr lang="it-IT" sz="3200" dirty="0"/>
          </a:p>
        </p:txBody>
      </p:sp>
      <p:sp>
        <p:nvSpPr>
          <p:cNvPr id="3" name="Segnaposto contenuto 2"/>
          <p:cNvSpPr>
            <a:spLocks noGrp="1"/>
          </p:cNvSpPr>
          <p:nvPr>
            <p:ph idx="1"/>
          </p:nvPr>
        </p:nvSpPr>
        <p:spPr>
          <a:xfrm>
            <a:off x="457200" y="1196752"/>
            <a:ext cx="8229600" cy="5127848"/>
          </a:xfrm>
        </p:spPr>
        <p:txBody>
          <a:bodyPr>
            <a:normAutofit lnSpcReduction="10000"/>
          </a:bodyPr>
          <a:lstStyle/>
          <a:p>
            <a:r>
              <a:rPr lang="it-IT" dirty="0" smtClean="0"/>
              <a:t>Dal luglio ‘46 ad oggi si sono succeduti 68 governi (70 dal giugno 1945) di cui:</a:t>
            </a:r>
          </a:p>
          <a:p>
            <a:r>
              <a:rPr lang="it-IT" dirty="0" smtClean="0"/>
              <a:t>- 3 nel periodo della Costituente (lug. ’46/ mag. ‘48) presieduti tutti da De Gasperi. Con un mutamento rilevante di compagine degli alleati nel maggio ’47 (N.B. De Gasperi è Pres. del Cons. anche nel periodo 10 dic. ‘45/ lug. ‘46);</a:t>
            </a:r>
          </a:p>
          <a:p>
            <a:r>
              <a:rPr lang="it-IT" dirty="0" smtClean="0"/>
              <a:t>- 3 nella I legislatura (mag. ‘48/ lug. 53) tutti presieduti da De Gasperi</a:t>
            </a:r>
          </a:p>
          <a:p>
            <a:r>
              <a:rPr lang="it-IT" dirty="0" smtClean="0"/>
              <a:t>NOTA: E’ vero che vi sono state composizioni diverse in relazione a partiti che appoggiavano il Governo, ma in regime repubblicano dal luglio ’46 al luglio ‘53 Pres. del Cons. dei Ministri è sempre stato De Gasperi.</a:t>
            </a:r>
          </a:p>
          <a:p>
            <a:endParaRPr lang="it-IT" dirty="0"/>
          </a:p>
        </p:txBody>
      </p:sp>
      <p:sp>
        <p:nvSpPr>
          <p:cNvPr id="4" name="Segnaposto piè di pagina 3"/>
          <p:cNvSpPr>
            <a:spLocks noGrp="1"/>
          </p:cNvSpPr>
          <p:nvPr>
            <p:ph type="ftr" sz="quarter" idx="11"/>
          </p:nvPr>
        </p:nvSpPr>
        <p:spPr>
          <a:xfrm>
            <a:off x="1331640" y="6356350"/>
            <a:ext cx="6984776"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720080"/>
          </a:xfrm>
        </p:spPr>
        <p:txBody>
          <a:bodyPr>
            <a:normAutofit/>
          </a:bodyPr>
          <a:lstStyle/>
          <a:p>
            <a:pPr algn="ctr"/>
            <a:r>
              <a:rPr lang="it-IT" sz="3200" dirty="0" smtClean="0"/>
              <a:t>Governi italiani dal luglio 1946 </a:t>
            </a:r>
            <a:r>
              <a:rPr lang="it-IT" sz="3200" dirty="0" smtClean="0"/>
              <a:t>al 2022 </a:t>
            </a:r>
            <a:r>
              <a:rPr lang="it-IT" sz="3200" dirty="0" smtClean="0"/>
              <a:t>(2)</a:t>
            </a:r>
            <a:endParaRPr lang="it-IT" sz="3200" dirty="0"/>
          </a:p>
        </p:txBody>
      </p:sp>
      <p:sp>
        <p:nvSpPr>
          <p:cNvPr id="3" name="Segnaposto contenuto 2"/>
          <p:cNvSpPr>
            <a:spLocks noGrp="1"/>
          </p:cNvSpPr>
          <p:nvPr>
            <p:ph idx="1"/>
          </p:nvPr>
        </p:nvSpPr>
        <p:spPr>
          <a:xfrm>
            <a:off x="457200" y="1268760"/>
            <a:ext cx="8229600" cy="5055840"/>
          </a:xfrm>
        </p:spPr>
        <p:txBody>
          <a:bodyPr>
            <a:normAutofit lnSpcReduction="10000"/>
          </a:bodyPr>
          <a:lstStyle/>
          <a:p>
            <a:r>
              <a:rPr lang="it-IT" dirty="0" smtClean="0"/>
              <a:t>- 6 nella II </a:t>
            </a:r>
            <a:r>
              <a:rPr lang="it-IT" dirty="0" err="1" smtClean="0"/>
              <a:t>legisl</a:t>
            </a:r>
            <a:r>
              <a:rPr lang="it-IT" dirty="0" smtClean="0"/>
              <a:t>., con </a:t>
            </a:r>
            <a:r>
              <a:rPr lang="it-IT" dirty="0" err="1" smtClean="0"/>
              <a:t>PdCM</a:t>
            </a:r>
            <a:r>
              <a:rPr lang="it-IT" dirty="0" smtClean="0"/>
              <a:t> diversi, ma tutti </a:t>
            </a:r>
            <a:r>
              <a:rPr lang="it-IT" dirty="0" err="1" smtClean="0"/>
              <a:t>DC</a:t>
            </a:r>
            <a:r>
              <a:rPr lang="it-IT" dirty="0" smtClean="0"/>
              <a:t>;</a:t>
            </a:r>
          </a:p>
          <a:p>
            <a:r>
              <a:rPr lang="it-IT" dirty="0" smtClean="0"/>
              <a:t>- 5 nella III </a:t>
            </a:r>
            <a:r>
              <a:rPr lang="it-IT" dirty="0" err="1" smtClean="0"/>
              <a:t>legisl</a:t>
            </a:r>
            <a:r>
              <a:rPr lang="it-IT" dirty="0" smtClean="0"/>
              <a:t>. (3 presieduti dal DC Fanfani di cui 2 consecutivi dal lug. ’60 al giu. ’63 a fine </a:t>
            </a:r>
            <a:r>
              <a:rPr lang="it-IT" dirty="0" err="1" smtClean="0"/>
              <a:t>legisl</a:t>
            </a:r>
            <a:r>
              <a:rPr lang="it-IT" dirty="0" smtClean="0"/>
              <a:t>.)</a:t>
            </a:r>
          </a:p>
          <a:p>
            <a:r>
              <a:rPr lang="it-IT" dirty="0" smtClean="0"/>
              <a:t>- 4 nella IV </a:t>
            </a:r>
            <a:r>
              <a:rPr lang="it-IT" dirty="0" err="1" smtClean="0"/>
              <a:t>legis</a:t>
            </a:r>
            <a:r>
              <a:rPr lang="it-IT" dirty="0" smtClean="0"/>
              <a:t>. di cui 3 presieduti dal DC Moro (dal dic. ‘63 al giu. ’68 a fine </a:t>
            </a:r>
            <a:r>
              <a:rPr lang="it-IT" dirty="0" err="1" smtClean="0"/>
              <a:t>legisl</a:t>
            </a:r>
            <a:r>
              <a:rPr lang="it-IT" dirty="0" smtClean="0"/>
              <a:t>.);  </a:t>
            </a:r>
          </a:p>
          <a:p>
            <a:r>
              <a:rPr lang="it-IT" dirty="0" smtClean="0"/>
              <a:t>- 6 governi nella V </a:t>
            </a:r>
            <a:r>
              <a:rPr lang="it-IT" dirty="0" err="1" smtClean="0"/>
              <a:t>legisl</a:t>
            </a:r>
            <a:r>
              <a:rPr lang="it-IT" dirty="0" smtClean="0"/>
              <a:t>. di cui 3 presieduti dal DC Rumor tra il dic. ‘68 e l’ago. ’70;</a:t>
            </a:r>
          </a:p>
          <a:p>
            <a:r>
              <a:rPr lang="it-IT" dirty="0" smtClean="0"/>
              <a:t>- 5 governi nella </a:t>
            </a:r>
            <a:r>
              <a:rPr lang="it-IT" dirty="0" err="1" smtClean="0"/>
              <a:t>VI</a:t>
            </a:r>
            <a:r>
              <a:rPr lang="it-IT" dirty="0" smtClean="0"/>
              <a:t> </a:t>
            </a:r>
            <a:r>
              <a:rPr lang="it-IT" dirty="0" err="1" smtClean="0"/>
              <a:t>legisl</a:t>
            </a:r>
            <a:r>
              <a:rPr lang="it-IT" dirty="0" smtClean="0"/>
              <a:t>. di cui 2 presieduti da Rumor (lug. ‘73/ nov. ‘74) e 2 da Moro (nov. ‘74/ lug. ‘76 a fine </a:t>
            </a:r>
            <a:r>
              <a:rPr lang="it-IT" dirty="0" err="1" smtClean="0"/>
              <a:t>legisl</a:t>
            </a:r>
            <a:r>
              <a:rPr lang="it-IT" dirty="0" smtClean="0"/>
              <a:t>.)</a:t>
            </a:r>
          </a:p>
          <a:p>
            <a:r>
              <a:rPr lang="it-IT" dirty="0" smtClean="0"/>
              <a:t>- 3 governi nella VII </a:t>
            </a:r>
            <a:r>
              <a:rPr lang="it-IT" dirty="0" err="1" smtClean="0"/>
              <a:t>legisl</a:t>
            </a:r>
            <a:r>
              <a:rPr lang="it-IT" dirty="0" smtClean="0"/>
              <a:t>. tutti presieduti dal DC Andreotti dal lug. ‘76 all’ago ‘79 a fine </a:t>
            </a:r>
            <a:r>
              <a:rPr lang="it-IT" dirty="0" err="1" smtClean="0"/>
              <a:t>legisl</a:t>
            </a:r>
            <a:r>
              <a:rPr lang="it-IT" dirty="0" smtClean="0"/>
              <a:t>.</a:t>
            </a:r>
            <a:endParaRPr lang="it-IT" dirty="0"/>
          </a:p>
        </p:txBody>
      </p:sp>
      <p:sp>
        <p:nvSpPr>
          <p:cNvPr id="4" name="Segnaposto piè di pagina 3"/>
          <p:cNvSpPr>
            <a:spLocks noGrp="1"/>
          </p:cNvSpPr>
          <p:nvPr>
            <p:ph type="ftr" sz="quarter" idx="11"/>
          </p:nvPr>
        </p:nvSpPr>
        <p:spPr>
          <a:xfrm>
            <a:off x="1043608" y="6356350"/>
            <a:ext cx="7200800"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26</a:t>
            </a:fld>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6672"/>
            <a:ext cx="8229600" cy="504056"/>
          </a:xfrm>
        </p:spPr>
        <p:txBody>
          <a:bodyPr>
            <a:normAutofit fontScale="90000"/>
          </a:bodyPr>
          <a:lstStyle/>
          <a:p>
            <a:pPr algn="ctr"/>
            <a:r>
              <a:rPr lang="it-IT" sz="3200" dirty="0" smtClean="0"/>
              <a:t>Governi italiani dal luglio 1946 </a:t>
            </a:r>
            <a:r>
              <a:rPr lang="it-IT" sz="3200" dirty="0" smtClean="0"/>
              <a:t>al 2022 </a:t>
            </a:r>
            <a:r>
              <a:rPr lang="it-IT" sz="3200" dirty="0" smtClean="0"/>
              <a:t>(3)</a:t>
            </a:r>
            <a:endParaRPr lang="it-IT" sz="3200" dirty="0"/>
          </a:p>
        </p:txBody>
      </p:sp>
      <p:sp>
        <p:nvSpPr>
          <p:cNvPr id="3" name="Segnaposto contenuto 2"/>
          <p:cNvSpPr>
            <a:spLocks noGrp="1"/>
          </p:cNvSpPr>
          <p:nvPr>
            <p:ph idx="1"/>
          </p:nvPr>
        </p:nvSpPr>
        <p:spPr>
          <a:xfrm>
            <a:off x="457200" y="1268760"/>
            <a:ext cx="8229600" cy="5055840"/>
          </a:xfrm>
        </p:spPr>
        <p:txBody>
          <a:bodyPr>
            <a:normAutofit fontScale="85000" lnSpcReduction="20000"/>
          </a:bodyPr>
          <a:lstStyle/>
          <a:p>
            <a:r>
              <a:rPr lang="it-IT" dirty="0" smtClean="0"/>
              <a:t>- 6 governi nella VIII </a:t>
            </a:r>
            <a:r>
              <a:rPr lang="it-IT" dirty="0" err="1" smtClean="0"/>
              <a:t>legisl</a:t>
            </a:r>
            <a:r>
              <a:rPr lang="it-IT" dirty="0" smtClean="0"/>
              <a:t>. di cui 2 presieduti dal DC Cossiga (ago. ‘79/ ott. ‘80) e 2 presieduti dal </a:t>
            </a:r>
            <a:r>
              <a:rPr lang="it-IT" b="1" dirty="0" smtClean="0"/>
              <a:t>repubblicano Spadolini </a:t>
            </a:r>
            <a:r>
              <a:rPr lang="it-IT" dirty="0" smtClean="0"/>
              <a:t>(giu. 1981/ 30 nov. 1982).</a:t>
            </a:r>
          </a:p>
          <a:p>
            <a:r>
              <a:rPr lang="it-IT" b="1" dirty="0" smtClean="0"/>
              <a:t>NOTA</a:t>
            </a:r>
            <a:r>
              <a:rPr lang="it-IT" dirty="0" smtClean="0"/>
              <a:t>: il governo Spadolini è il primo ad essere presieduto da un non democristiano a partire dal dic. ‘45 </a:t>
            </a:r>
          </a:p>
          <a:p>
            <a:r>
              <a:rPr lang="it-IT" dirty="0" smtClean="0"/>
              <a:t>- 3 governi nella IX </a:t>
            </a:r>
            <a:r>
              <a:rPr lang="it-IT" dirty="0" err="1" smtClean="0"/>
              <a:t>legisl</a:t>
            </a:r>
            <a:r>
              <a:rPr lang="it-IT" dirty="0" smtClean="0"/>
              <a:t>. di cui 2 </a:t>
            </a:r>
            <a:r>
              <a:rPr lang="it-IT" b="1" dirty="0" smtClean="0"/>
              <a:t>presieduti dal socialista Craxi </a:t>
            </a:r>
            <a:r>
              <a:rPr lang="it-IT" dirty="0" smtClean="0"/>
              <a:t>(ago. ‘83/ apr. ‘87);</a:t>
            </a:r>
          </a:p>
          <a:p>
            <a:r>
              <a:rPr lang="it-IT" dirty="0" smtClean="0"/>
              <a:t>- 4 governi nella X </a:t>
            </a:r>
            <a:r>
              <a:rPr lang="it-IT" dirty="0" err="1" smtClean="0"/>
              <a:t>legisl</a:t>
            </a:r>
            <a:r>
              <a:rPr lang="it-IT" dirty="0" smtClean="0"/>
              <a:t>. di cui 2 presieduti da Andreotti [da lug. ‘89/ a fine </a:t>
            </a:r>
            <a:r>
              <a:rPr lang="it-IT" dirty="0" err="1" smtClean="0"/>
              <a:t>legisl</a:t>
            </a:r>
            <a:r>
              <a:rPr lang="it-IT" dirty="0" smtClean="0"/>
              <a:t>. (giu. ‘92)]</a:t>
            </a:r>
          </a:p>
          <a:p>
            <a:r>
              <a:rPr lang="it-IT" dirty="0" smtClean="0"/>
              <a:t>- 2 governi nell’XI </a:t>
            </a:r>
            <a:r>
              <a:rPr lang="it-IT" dirty="0" err="1" smtClean="0"/>
              <a:t>legisl</a:t>
            </a:r>
            <a:r>
              <a:rPr lang="it-IT" dirty="0" smtClean="0"/>
              <a:t>. E’ la </a:t>
            </a:r>
            <a:r>
              <a:rPr lang="it-IT" dirty="0" err="1" smtClean="0"/>
              <a:t>legisl</a:t>
            </a:r>
            <a:r>
              <a:rPr lang="it-IT" dirty="0" smtClean="0"/>
              <a:t>.  caratterizzata dal terremoto di Tangentopoli  e in cui si ha il </a:t>
            </a:r>
            <a:r>
              <a:rPr lang="it-IT" b="1" dirty="0" smtClean="0"/>
              <a:t>governo Ciampi</a:t>
            </a:r>
            <a:r>
              <a:rPr lang="it-IT" dirty="0" smtClean="0"/>
              <a:t>, chiamato dal Pres. Scalfaro da Bankitalia, dunque da </a:t>
            </a:r>
            <a:r>
              <a:rPr lang="it-IT" b="1" u="sng" dirty="0" smtClean="0"/>
              <a:t>persona non parlamentare</a:t>
            </a:r>
            <a:r>
              <a:rPr lang="it-IT" dirty="0" smtClean="0"/>
              <a:t>;</a:t>
            </a:r>
          </a:p>
          <a:p>
            <a:r>
              <a:rPr lang="it-IT" dirty="0" smtClean="0"/>
              <a:t>- 2 governi nella XII </a:t>
            </a:r>
            <a:r>
              <a:rPr lang="it-IT" dirty="0" err="1" smtClean="0"/>
              <a:t>legisl</a:t>
            </a:r>
            <a:r>
              <a:rPr lang="it-IT" dirty="0" smtClean="0"/>
              <a:t>.: uno presieduto da Berlusconi, il secondo da Dini (ex DG di Bankitalia; ministro del tesoro nel Berlusconi I; non parlamentare: cumulerà la carica di </a:t>
            </a:r>
            <a:r>
              <a:rPr lang="it-IT" dirty="0" err="1" smtClean="0"/>
              <a:t>PdCM</a:t>
            </a:r>
            <a:r>
              <a:rPr lang="it-IT" dirty="0" smtClean="0"/>
              <a:t> e Ministro del tesoro). Il Governo Dini è composto da soli tecnici.</a:t>
            </a:r>
            <a:endParaRPr lang="it-IT" dirty="0"/>
          </a:p>
        </p:txBody>
      </p:sp>
      <p:sp>
        <p:nvSpPr>
          <p:cNvPr id="4" name="Segnaposto piè di pagina 3"/>
          <p:cNvSpPr>
            <a:spLocks noGrp="1"/>
          </p:cNvSpPr>
          <p:nvPr>
            <p:ph type="ftr" sz="quarter" idx="11"/>
          </p:nvPr>
        </p:nvSpPr>
        <p:spPr>
          <a:xfrm>
            <a:off x="1259632"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432048"/>
          </a:xfrm>
        </p:spPr>
        <p:txBody>
          <a:bodyPr>
            <a:noAutofit/>
          </a:bodyPr>
          <a:lstStyle/>
          <a:p>
            <a:pPr algn="ctr"/>
            <a:r>
              <a:rPr lang="it-IT" sz="3200" dirty="0" smtClean="0"/>
              <a:t>Governi italiani dal luglio 1946 </a:t>
            </a:r>
            <a:r>
              <a:rPr lang="it-IT" sz="3200" dirty="0" smtClean="0"/>
              <a:t>al 2022 </a:t>
            </a:r>
            <a:r>
              <a:rPr lang="it-IT" sz="3200" dirty="0" smtClean="0"/>
              <a:t>(4)</a:t>
            </a:r>
            <a:endParaRPr lang="it-IT" sz="3200" dirty="0"/>
          </a:p>
        </p:txBody>
      </p:sp>
      <p:sp>
        <p:nvSpPr>
          <p:cNvPr id="3" name="Segnaposto contenuto 2"/>
          <p:cNvSpPr>
            <a:spLocks noGrp="1"/>
          </p:cNvSpPr>
          <p:nvPr>
            <p:ph idx="1"/>
          </p:nvPr>
        </p:nvSpPr>
        <p:spPr>
          <a:xfrm>
            <a:off x="457200" y="1052736"/>
            <a:ext cx="8229600" cy="5271864"/>
          </a:xfrm>
        </p:spPr>
        <p:txBody>
          <a:bodyPr>
            <a:normAutofit fontScale="92500" lnSpcReduction="10000"/>
          </a:bodyPr>
          <a:lstStyle/>
          <a:p>
            <a:r>
              <a:rPr lang="it-IT" dirty="0" smtClean="0"/>
              <a:t>- 4 governi nella XIII </a:t>
            </a:r>
            <a:r>
              <a:rPr lang="it-IT" dirty="0" err="1" smtClean="0"/>
              <a:t>legisl</a:t>
            </a:r>
            <a:r>
              <a:rPr lang="it-IT" dirty="0" smtClean="0"/>
              <a:t>.: Prodi I (mag. ‘96/ ott. ‘98), 2 D’ Alema (ott. ‘98/ apr. 2000); Amato (apr. 2000/ giugno 2001 a fine </a:t>
            </a:r>
            <a:r>
              <a:rPr lang="it-IT" dirty="0" err="1" smtClean="0"/>
              <a:t>legisl</a:t>
            </a:r>
            <a:r>
              <a:rPr lang="it-IT" dirty="0" smtClean="0"/>
              <a:t>.);</a:t>
            </a:r>
          </a:p>
          <a:p>
            <a:r>
              <a:rPr lang="it-IT" dirty="0" smtClean="0"/>
              <a:t>2 governi nella XIV </a:t>
            </a:r>
            <a:r>
              <a:rPr lang="it-IT" dirty="0" err="1" smtClean="0"/>
              <a:t>legisl</a:t>
            </a:r>
            <a:r>
              <a:rPr lang="it-IT" dirty="0" smtClean="0"/>
              <a:t>., entrambi presieduti da Berlusconi (giu. ‘01/ mag. ‘06)</a:t>
            </a:r>
          </a:p>
          <a:p>
            <a:r>
              <a:rPr lang="it-IT" dirty="0" smtClean="0"/>
              <a:t>1 governo nella XV </a:t>
            </a:r>
            <a:r>
              <a:rPr lang="it-IT" dirty="0" err="1" smtClean="0"/>
              <a:t>legisl</a:t>
            </a:r>
            <a:r>
              <a:rPr lang="it-IT" dirty="0" smtClean="0"/>
              <a:t>.: Prodi dal mag. ’06 al mag. ‘08 (fine </a:t>
            </a:r>
            <a:r>
              <a:rPr lang="it-IT" dirty="0" err="1" smtClean="0"/>
              <a:t>legisl</a:t>
            </a:r>
            <a:r>
              <a:rPr lang="it-IT" dirty="0" smtClean="0"/>
              <a:t>.).</a:t>
            </a:r>
          </a:p>
          <a:p>
            <a:r>
              <a:rPr lang="it-IT" dirty="0" smtClean="0"/>
              <a:t>2 governi nella XV </a:t>
            </a:r>
            <a:r>
              <a:rPr lang="it-IT" dirty="0" err="1" smtClean="0"/>
              <a:t>legisl</a:t>
            </a:r>
            <a:r>
              <a:rPr lang="it-IT" dirty="0" smtClean="0"/>
              <a:t>.: il Berlusconi IV (mag. ‘08/ nov. ‘11) e poi (nov. ‘11/ apr. ‘13) </a:t>
            </a:r>
            <a:r>
              <a:rPr lang="it-IT" u="sng" dirty="0" smtClean="0"/>
              <a:t>il governo “tecnico” del sen. a vita Monti </a:t>
            </a:r>
            <a:r>
              <a:rPr lang="it-IT" dirty="0" smtClean="0"/>
              <a:t>(appena nominato);</a:t>
            </a:r>
          </a:p>
          <a:p>
            <a:r>
              <a:rPr lang="it-IT" dirty="0" smtClean="0"/>
              <a:t>3 governi nella XVII </a:t>
            </a:r>
            <a:r>
              <a:rPr lang="it-IT" dirty="0" err="1" smtClean="0"/>
              <a:t>legisl</a:t>
            </a:r>
            <a:r>
              <a:rPr lang="it-IT" dirty="0" smtClean="0"/>
              <a:t>., di cui il governo </a:t>
            </a:r>
            <a:r>
              <a:rPr lang="it-IT" dirty="0" err="1" smtClean="0"/>
              <a:t>Renzi</a:t>
            </a:r>
            <a:r>
              <a:rPr lang="it-IT" dirty="0" smtClean="0"/>
              <a:t> che dura quasi 3 anni (feb. ‘14/ dic. ‘16);</a:t>
            </a:r>
          </a:p>
          <a:p>
            <a:r>
              <a:rPr lang="it-IT" dirty="0" smtClean="0"/>
              <a:t>3 governi nella XVIII </a:t>
            </a:r>
            <a:r>
              <a:rPr lang="it-IT" dirty="0" err="1" smtClean="0"/>
              <a:t>legisl</a:t>
            </a:r>
            <a:r>
              <a:rPr lang="it-IT" dirty="0" smtClean="0"/>
              <a:t>., di cui 2 Conte (</a:t>
            </a:r>
            <a:r>
              <a:rPr lang="it-IT" b="1" dirty="0" smtClean="0"/>
              <a:t>di diversa formazione</a:t>
            </a:r>
            <a:r>
              <a:rPr lang="it-IT" dirty="0" smtClean="0"/>
              <a:t>) e 1 tecnico presieduto da Draghi.</a:t>
            </a:r>
            <a:endParaRPr lang="it-IT" dirty="0"/>
          </a:p>
        </p:txBody>
      </p:sp>
      <p:sp>
        <p:nvSpPr>
          <p:cNvPr id="4" name="Segnaposto piè di pagina 3"/>
          <p:cNvSpPr>
            <a:spLocks noGrp="1"/>
          </p:cNvSpPr>
          <p:nvPr>
            <p:ph type="ftr" sz="quarter" idx="11"/>
          </p:nvPr>
        </p:nvSpPr>
        <p:spPr>
          <a:xfrm>
            <a:off x="755576" y="6356350"/>
            <a:ext cx="7056784" cy="365125"/>
          </a:xfrm>
        </p:spPr>
        <p:txBody>
          <a:bodyPr/>
          <a:lstStyle/>
          <a:p>
            <a:pPr algn="ctr"/>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432048"/>
          </a:xfrm>
        </p:spPr>
        <p:txBody>
          <a:bodyPr>
            <a:normAutofit/>
          </a:bodyPr>
          <a:lstStyle/>
          <a:p>
            <a:pPr algn="ctr"/>
            <a:r>
              <a:rPr lang="it-IT" sz="2400" dirty="0" smtClean="0"/>
              <a:t>Alcuni spunti di riflessione sulle affermazioni della relazione al </a:t>
            </a:r>
            <a:r>
              <a:rPr lang="it-IT" sz="2400" dirty="0" err="1" smtClean="0"/>
              <a:t>Ddl</a:t>
            </a:r>
            <a:endParaRPr lang="it-IT" sz="2400" dirty="0"/>
          </a:p>
        </p:txBody>
      </p:sp>
      <p:sp>
        <p:nvSpPr>
          <p:cNvPr id="3" name="Segnaposto contenuto 2"/>
          <p:cNvSpPr>
            <a:spLocks noGrp="1"/>
          </p:cNvSpPr>
          <p:nvPr>
            <p:ph idx="1"/>
          </p:nvPr>
        </p:nvSpPr>
        <p:spPr>
          <a:xfrm>
            <a:off x="457200" y="980728"/>
            <a:ext cx="8229600" cy="5343872"/>
          </a:xfrm>
        </p:spPr>
        <p:txBody>
          <a:bodyPr>
            <a:normAutofit fontScale="85000" lnSpcReduction="10000"/>
          </a:bodyPr>
          <a:lstStyle/>
          <a:p>
            <a:r>
              <a:rPr lang="it-IT" b="1" dirty="0" smtClean="0"/>
              <a:t>1)</a:t>
            </a:r>
            <a:r>
              <a:rPr lang="it-IT" dirty="0" smtClean="0"/>
              <a:t> Instabilità dei governi: è indiscutibile, ma non si può far leva sul mero dato numerico dei governi, senza considerare gli elementi di continuità, ad iniziare dall’onnipresenza della componente ministeriale democristiana;</a:t>
            </a:r>
          </a:p>
          <a:p>
            <a:r>
              <a:rPr lang="it-IT" b="1" dirty="0" smtClean="0"/>
              <a:t>2) </a:t>
            </a:r>
            <a:r>
              <a:rPr lang="it-IT" dirty="0" smtClean="0"/>
              <a:t>Occorre considerare le cause dell’instabilità ed in particolare di quanto abbiano influito:</a:t>
            </a:r>
          </a:p>
          <a:p>
            <a:r>
              <a:rPr lang="it-IT" dirty="0" smtClean="0"/>
              <a:t>a) la sovranità limitata dell’Italia (es., USA, Vaticano);</a:t>
            </a:r>
          </a:p>
          <a:p>
            <a:r>
              <a:rPr lang="it-IT" dirty="0" smtClean="0"/>
              <a:t>b) la guerra fredda almeno fino alla caduta del muro di Berlino nel nov. ‘89;</a:t>
            </a:r>
          </a:p>
          <a:p>
            <a:r>
              <a:rPr lang="it-IT" dirty="0" smtClean="0"/>
              <a:t>c) la composizione eterogenea della DC (la c.d. Balena bianca);</a:t>
            </a:r>
          </a:p>
          <a:p>
            <a:r>
              <a:rPr lang="it-IT" dirty="0" smtClean="0"/>
              <a:t>d) la presenza di forze oscure e di quelle mafiose;</a:t>
            </a:r>
          </a:p>
          <a:p>
            <a:r>
              <a:rPr lang="it-IT" dirty="0" smtClean="0"/>
              <a:t>e) il terrorismo;</a:t>
            </a:r>
          </a:p>
          <a:p>
            <a:r>
              <a:rPr lang="it-IT" dirty="0" smtClean="0"/>
              <a:t>f) la corruzione;</a:t>
            </a:r>
          </a:p>
          <a:p>
            <a:r>
              <a:rPr lang="it-IT" dirty="0" smtClean="0"/>
              <a:t>g) le interferenze di poteri economici forti (es. Confindustria);</a:t>
            </a:r>
          </a:p>
        </p:txBody>
      </p:sp>
      <p:sp>
        <p:nvSpPr>
          <p:cNvPr id="4" name="Segnaposto piè di pagina 3"/>
          <p:cNvSpPr>
            <a:spLocks noGrp="1"/>
          </p:cNvSpPr>
          <p:nvPr>
            <p:ph type="ftr" sz="quarter" idx="11"/>
          </p:nvPr>
        </p:nvSpPr>
        <p:spPr>
          <a:xfrm>
            <a:off x="1043608" y="6356350"/>
            <a:ext cx="7056784"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432048"/>
          </a:xfrm>
        </p:spPr>
        <p:txBody>
          <a:bodyPr>
            <a:normAutofit fontScale="90000"/>
          </a:bodyPr>
          <a:lstStyle/>
          <a:p>
            <a:pPr algn="ctr"/>
            <a:r>
              <a:rPr lang="it-IT" sz="3600" dirty="0" smtClean="0"/>
              <a:t>DDL Meloni – Casellati (Relazione 2)</a:t>
            </a:r>
            <a:endParaRPr lang="it-IT" sz="3600" dirty="0"/>
          </a:p>
        </p:txBody>
      </p:sp>
      <p:sp>
        <p:nvSpPr>
          <p:cNvPr id="3" name="Segnaposto contenuto 2"/>
          <p:cNvSpPr>
            <a:spLocks noGrp="1"/>
          </p:cNvSpPr>
          <p:nvPr>
            <p:ph idx="1"/>
          </p:nvPr>
        </p:nvSpPr>
        <p:spPr>
          <a:xfrm>
            <a:off x="457200" y="1196752"/>
            <a:ext cx="8229600" cy="5127848"/>
          </a:xfrm>
        </p:spPr>
        <p:txBody>
          <a:bodyPr>
            <a:normAutofit lnSpcReduction="10000"/>
          </a:bodyPr>
          <a:lstStyle/>
          <a:p>
            <a:r>
              <a:rPr lang="it-IT" dirty="0" smtClean="0"/>
              <a:t>«Al contempo la proposta di legge mira a consolidare il principio democratico, valorizzando il ruolo del corpo elettorale nella determinazione dell’indirizzo politico della Nazione, attraverso l’elezione diretta del Pres. del Consiglio dei ministri e la stabilizzazione della sua carica, per dare appoggio e continuità al mandato democratico. // Ed infatti la mancanza di stabilità e di coesione delle compagini governative e del </a:t>
            </a:r>
            <a:r>
              <a:rPr lang="it-IT" i="1" dirty="0" smtClean="0"/>
              <a:t>continuum</a:t>
            </a:r>
            <a:r>
              <a:rPr lang="it-IT" dirty="0" smtClean="0"/>
              <a:t> che lega maggioranza parlamentare ed Esecutivo si traduce, innanzitutto, nella difficoltà di concepire indirizzi politici di </a:t>
            </a:r>
            <a:r>
              <a:rPr lang="it-IT" dirty="0" err="1" smtClean="0"/>
              <a:t>medio-lungo</a:t>
            </a:r>
            <a:r>
              <a:rPr lang="it-IT" dirty="0" smtClean="0"/>
              <a:t> periodo, di elaborare e attuare riforme organiche, di farsi carico, in ultima analisi, delle prospettive e del futuro della Nazione».</a:t>
            </a:r>
            <a:endParaRPr lang="it-IT" dirty="0"/>
          </a:p>
        </p:txBody>
      </p:sp>
      <p:sp>
        <p:nvSpPr>
          <p:cNvPr id="4" name="Segnaposto piè di pagina 3"/>
          <p:cNvSpPr>
            <a:spLocks noGrp="1"/>
          </p:cNvSpPr>
          <p:nvPr>
            <p:ph type="ftr" sz="quarter" idx="11"/>
          </p:nvPr>
        </p:nvSpPr>
        <p:spPr>
          <a:xfrm>
            <a:off x="1187624"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fontScale="90000"/>
          </a:bodyPr>
          <a:lstStyle/>
          <a:p>
            <a:pPr algn="ctr"/>
            <a:r>
              <a:rPr lang="it-IT" sz="2400" dirty="0" smtClean="0"/>
              <a:t>Ulteriori questioni</a:t>
            </a:r>
            <a:br>
              <a:rPr lang="it-IT" sz="2400" dirty="0" smtClean="0"/>
            </a:br>
            <a:r>
              <a:rPr lang="it-IT" sz="2400" dirty="0" smtClean="0"/>
              <a:t>a) il «</a:t>
            </a:r>
            <a:r>
              <a:rPr lang="it-IT" sz="2400" dirty="0" err="1" smtClean="0"/>
              <a:t>transfughismo</a:t>
            </a:r>
            <a:r>
              <a:rPr lang="it-IT" sz="2400" dirty="0" smtClean="0"/>
              <a:t>»; b) la disaffezione degli elettori; c) progettualità</a:t>
            </a:r>
            <a:endParaRPr lang="it-IT" sz="2400" dirty="0"/>
          </a:p>
        </p:txBody>
      </p:sp>
      <p:sp>
        <p:nvSpPr>
          <p:cNvPr id="3" name="Segnaposto contenuto 2"/>
          <p:cNvSpPr>
            <a:spLocks noGrp="1"/>
          </p:cNvSpPr>
          <p:nvPr>
            <p:ph idx="1"/>
          </p:nvPr>
        </p:nvSpPr>
        <p:spPr>
          <a:xfrm>
            <a:off x="457200" y="1700808"/>
            <a:ext cx="8229600" cy="4623792"/>
          </a:xfrm>
        </p:spPr>
        <p:txBody>
          <a:bodyPr>
            <a:normAutofit fontScale="92500" lnSpcReduction="20000"/>
          </a:bodyPr>
          <a:lstStyle/>
          <a:p>
            <a:r>
              <a:rPr lang="it-IT" b="1" dirty="0" smtClean="0"/>
              <a:t>3)</a:t>
            </a:r>
            <a:r>
              <a:rPr lang="it-IT" dirty="0" smtClean="0"/>
              <a:t> Il c.d. «</a:t>
            </a:r>
            <a:r>
              <a:rPr lang="it-IT" dirty="0" err="1" smtClean="0"/>
              <a:t>transfughismo</a:t>
            </a:r>
            <a:r>
              <a:rPr lang="it-IT" dirty="0" smtClean="0"/>
              <a:t>» e riflessioni sull’art. 67 Cost. in relazione agli artt. 2 e 21 Cost. e degli artt. 9 e 10 CEDU</a:t>
            </a:r>
          </a:p>
          <a:p>
            <a:endParaRPr lang="it-IT" dirty="0" smtClean="0"/>
          </a:p>
          <a:p>
            <a:r>
              <a:rPr lang="it-IT" dirty="0" smtClean="0"/>
              <a:t>4) Le cause della disaffezione degli elettori. Quali le cause? Più che la confusione nelle alleanze, non è data dalla percezione della lontananza della politica dai problemi concreti?</a:t>
            </a:r>
          </a:p>
          <a:p>
            <a:endParaRPr lang="it-IT" dirty="0" smtClean="0"/>
          </a:p>
          <a:p>
            <a:r>
              <a:rPr lang="it-IT" dirty="0" smtClean="0"/>
              <a:t>5) E quando si parla di elaborare e attuare riforme organiche e delle prospettive di futuro della Nazione, perché non si pensa, in primo luogo, a proporre un progetto aggregante, capace di rispondere alle attese dei cittadini ?</a:t>
            </a:r>
          </a:p>
          <a:p>
            <a:endParaRPr lang="it-IT" dirty="0"/>
          </a:p>
        </p:txBody>
      </p:sp>
      <p:sp>
        <p:nvSpPr>
          <p:cNvPr id="4" name="Segnaposto piè di pagina 3"/>
          <p:cNvSpPr>
            <a:spLocks noGrp="1"/>
          </p:cNvSpPr>
          <p:nvPr>
            <p:ph type="ftr" sz="quarter" idx="11"/>
          </p:nvPr>
        </p:nvSpPr>
        <p:spPr>
          <a:xfrm>
            <a:off x="1259632"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792088"/>
          </a:xfrm>
        </p:spPr>
        <p:txBody>
          <a:bodyPr>
            <a:noAutofit/>
          </a:bodyPr>
          <a:lstStyle/>
          <a:p>
            <a:pPr algn="ctr"/>
            <a:r>
              <a:rPr lang="it-IT" sz="2800" dirty="0" smtClean="0"/>
              <a:t>Ulteriori questioni: </a:t>
            </a:r>
            <a:br>
              <a:rPr lang="it-IT" sz="2800" dirty="0" smtClean="0"/>
            </a:br>
            <a:r>
              <a:rPr lang="it-IT" sz="2800" dirty="0" smtClean="0"/>
              <a:t>d) incapacità di elaborare e attuare riforme organiche?</a:t>
            </a:r>
            <a:endParaRPr lang="it-IT" sz="2800" dirty="0"/>
          </a:p>
        </p:txBody>
      </p:sp>
      <p:sp>
        <p:nvSpPr>
          <p:cNvPr id="3" name="Segnaposto contenuto 2"/>
          <p:cNvSpPr>
            <a:spLocks noGrp="1"/>
          </p:cNvSpPr>
          <p:nvPr>
            <p:ph idx="1"/>
          </p:nvPr>
        </p:nvSpPr>
        <p:spPr>
          <a:xfrm>
            <a:off x="457200" y="1340768"/>
            <a:ext cx="8229600" cy="5040560"/>
          </a:xfrm>
        </p:spPr>
        <p:txBody>
          <a:bodyPr>
            <a:normAutofit fontScale="77500" lnSpcReduction="20000"/>
          </a:bodyPr>
          <a:lstStyle/>
          <a:p>
            <a:r>
              <a:rPr lang="it-IT" dirty="0" smtClean="0"/>
              <a:t>6) Eppure è stato fatto notare quante leggi importanti furono approvate negli anni ‘70 del secolo scorso: «Statuto … dei lavoratori (l. 20 mag. 1970, n. 300), la disciplina del referendum (l. 25 mag. 1970, n. 352), i provvedimenti relativi all'istituzione delle Regioni (1968-1970), la l. sul divorzio (l. 1 dic. 1970, n. 898), la riforma del diritto di famiglia (l. 19 mag. 1975, n. 151), la legalizzazione dell’aborto (l. 22 mag. 1978, n. 194), la legge … [sul]la chiusura dei manicomi (l. 13 mag. 1978, n. 180), l’istituzione del Servizio sanitario naz. (l. 23 dic. 1978, n. 833), </a:t>
            </a:r>
            <a:r>
              <a:rPr lang="it-IT" b="1" dirty="0" smtClean="0"/>
              <a:t>etc. </a:t>
            </a:r>
            <a:r>
              <a:rPr lang="it-IT" b="1" dirty="0" smtClean="0">
                <a:sym typeface="Wingdings" pitchFamily="2" charset="2"/>
              </a:rPr>
              <a:t></a:t>
            </a:r>
            <a:r>
              <a:rPr lang="it-IT" dirty="0" smtClean="0"/>
              <a:t> Sono leggi adottate in un arco temporale nel quale si susseguono la V </a:t>
            </a:r>
            <a:r>
              <a:rPr lang="it-IT" dirty="0" err="1" smtClean="0"/>
              <a:t>Legisl</a:t>
            </a:r>
            <a:r>
              <a:rPr lang="it-IT" dirty="0" smtClean="0"/>
              <a:t>. (5 giu. ‘68 - 28 feb. ‘72), con 6 Governi (…); la </a:t>
            </a:r>
            <a:r>
              <a:rPr lang="it-IT" dirty="0" err="1" smtClean="0"/>
              <a:t>VI</a:t>
            </a:r>
            <a:r>
              <a:rPr lang="it-IT" dirty="0" smtClean="0"/>
              <a:t> </a:t>
            </a:r>
            <a:r>
              <a:rPr lang="it-IT" dirty="0" err="1" smtClean="0"/>
              <a:t>Legis</a:t>
            </a:r>
            <a:r>
              <a:rPr lang="it-IT" dirty="0" smtClean="0"/>
              <a:t>. (25 mag. ‘72 – 1 mag. ‘76), con 5 Governi (…); la VII </a:t>
            </a:r>
            <a:r>
              <a:rPr lang="it-IT" dirty="0" err="1" smtClean="0"/>
              <a:t>Legis</a:t>
            </a:r>
            <a:r>
              <a:rPr lang="it-IT" dirty="0" smtClean="0"/>
              <a:t>. (5 lug. ‘76 – 2 apr. ‘79), con 3 governi  … // A contrario, pensiamo al secondo </a:t>
            </a:r>
            <a:r>
              <a:rPr lang="it-IT" dirty="0" err="1" smtClean="0"/>
              <a:t>Gov</a:t>
            </a:r>
            <a:r>
              <a:rPr lang="it-IT" dirty="0" smtClean="0"/>
              <a:t>. Berlusconi (… 2001/ 05), o al IV </a:t>
            </a:r>
            <a:r>
              <a:rPr lang="it-IT" dirty="0" err="1" smtClean="0"/>
              <a:t>Gov</a:t>
            </a:r>
            <a:r>
              <a:rPr lang="it-IT" dirty="0" smtClean="0"/>
              <a:t>. Berlusconi, stabile per tre anni (2008/11), o, in precedenza, al Governo Craxi (’83/’86): a prescindere dai potenziali contenuti dei provvedimenti legati ai colori dei governi, non sono anni che si distinguono per una intensa e incisiva attività normativa». (</a:t>
            </a:r>
            <a:r>
              <a:rPr lang="it-IT" dirty="0" err="1" smtClean="0"/>
              <a:t>Algostino</a:t>
            </a:r>
            <a:r>
              <a:rPr lang="it-IT" dirty="0" smtClean="0"/>
              <a:t>, </a:t>
            </a:r>
            <a:r>
              <a:rPr lang="it-IT" i="1" dirty="0" smtClean="0"/>
              <a:t>Premierato … purché capo sia: il fascino della verticalizzazione del potere e i rischi del suo innesto in una democrazia spoliticizzata</a:t>
            </a:r>
            <a:r>
              <a:rPr lang="it-IT" dirty="0" smtClean="0"/>
              <a:t>, in </a:t>
            </a:r>
            <a:r>
              <a:rPr lang="it-IT" i="1" dirty="0" smtClean="0"/>
              <a:t>Rivista </a:t>
            </a:r>
            <a:r>
              <a:rPr lang="it-IT" i="1" dirty="0" err="1" smtClean="0"/>
              <a:t>Assoc</a:t>
            </a:r>
            <a:r>
              <a:rPr lang="it-IT" i="1" dirty="0" smtClean="0"/>
              <a:t>. </a:t>
            </a:r>
            <a:r>
              <a:rPr lang="it-IT" i="1" dirty="0" err="1" smtClean="0"/>
              <a:t>Ital</a:t>
            </a:r>
            <a:r>
              <a:rPr lang="it-IT" i="1" dirty="0" smtClean="0"/>
              <a:t>. Costituzionalisti</a:t>
            </a:r>
            <a:r>
              <a:rPr lang="it-IT" dirty="0" smtClean="0"/>
              <a:t>, n. 3/2003, p. 120 e segg., spec. 130).  </a:t>
            </a:r>
            <a:endParaRPr lang="it-IT" b="1" dirty="0" smtClean="0"/>
          </a:p>
          <a:p>
            <a:endParaRPr lang="it-IT" dirty="0"/>
          </a:p>
        </p:txBody>
      </p:sp>
      <p:sp>
        <p:nvSpPr>
          <p:cNvPr id="4" name="Segnaposto piè di pagina 3"/>
          <p:cNvSpPr>
            <a:spLocks noGrp="1"/>
          </p:cNvSpPr>
          <p:nvPr>
            <p:ph type="ftr" sz="quarter" idx="11"/>
          </p:nvPr>
        </p:nvSpPr>
        <p:spPr>
          <a:xfrm>
            <a:off x="683568" y="6356350"/>
            <a:ext cx="712879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dirty="0" smtClean="0"/>
              <a:t>Altre leggi</a:t>
            </a:r>
            <a:endParaRPr lang="it-IT" dirty="0"/>
          </a:p>
        </p:txBody>
      </p:sp>
      <p:sp>
        <p:nvSpPr>
          <p:cNvPr id="3" name="Segnaposto contenuto 2"/>
          <p:cNvSpPr>
            <a:spLocks noGrp="1"/>
          </p:cNvSpPr>
          <p:nvPr>
            <p:ph idx="1"/>
          </p:nvPr>
        </p:nvSpPr>
        <p:spPr>
          <a:xfrm>
            <a:off x="457200" y="1484784"/>
            <a:ext cx="8229600" cy="4839816"/>
          </a:xfrm>
        </p:spPr>
        <p:txBody>
          <a:bodyPr/>
          <a:lstStyle/>
          <a:p>
            <a:r>
              <a:rPr lang="it-IT" dirty="0" smtClean="0"/>
              <a:t>1972 – Obiezione di coscienza</a:t>
            </a:r>
          </a:p>
          <a:p>
            <a:r>
              <a:rPr lang="it-IT" dirty="0" smtClean="0"/>
              <a:t>1975 – Riforma ordinamento penitenziario</a:t>
            </a:r>
          </a:p>
          <a:p>
            <a:r>
              <a:rPr lang="it-IT" dirty="0" smtClean="0"/>
              <a:t>1975 – Leggi sull’Ordine pubblico</a:t>
            </a:r>
          </a:p>
          <a:p>
            <a:r>
              <a:rPr lang="it-IT" dirty="0" smtClean="0"/>
              <a:t>1978 – Legge sull’equo canone</a:t>
            </a:r>
          </a:p>
          <a:p>
            <a:r>
              <a:rPr lang="it-IT" dirty="0" smtClean="0"/>
              <a:t>1981 – Modifiche al sistema penale e depenalizzazione</a:t>
            </a:r>
          </a:p>
          <a:p>
            <a:r>
              <a:rPr lang="it-IT" dirty="0" smtClean="0"/>
              <a:t>1981 – Soppressione dei reati relativi alla causa d’onore</a:t>
            </a:r>
          </a:p>
          <a:p>
            <a:r>
              <a:rPr lang="it-IT" dirty="0" smtClean="0"/>
              <a:t>1981 – Nuovo ordinamento della P.S.</a:t>
            </a:r>
          </a:p>
          <a:p>
            <a:r>
              <a:rPr lang="it-IT" dirty="0" smtClean="0"/>
              <a:t>1982 – Legge libertà di Associazione ex art. 18 Cost.</a:t>
            </a:r>
          </a:p>
          <a:p>
            <a:r>
              <a:rPr lang="it-IT" dirty="0" smtClean="0"/>
              <a:t>1982 – Leggi antimafia</a:t>
            </a:r>
          </a:p>
          <a:p>
            <a:endParaRPr lang="it-IT" dirty="0"/>
          </a:p>
        </p:txBody>
      </p:sp>
      <p:sp>
        <p:nvSpPr>
          <p:cNvPr id="4" name="Segnaposto piè di pagina 3"/>
          <p:cNvSpPr>
            <a:spLocks noGrp="1"/>
          </p:cNvSpPr>
          <p:nvPr>
            <p:ph type="ftr" sz="quarter" idx="11"/>
          </p:nvPr>
        </p:nvSpPr>
        <p:spPr>
          <a:xfrm>
            <a:off x="1259632" y="6356350"/>
            <a:ext cx="6984776"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pPr algn="ctr"/>
            <a:r>
              <a:rPr lang="it-IT" sz="3200" dirty="0" smtClean="0"/>
              <a:t>Governi post Tangentopoli: una considerazione</a:t>
            </a:r>
            <a:endParaRPr lang="it-IT" sz="3200" dirty="0"/>
          </a:p>
        </p:txBody>
      </p:sp>
      <p:sp>
        <p:nvSpPr>
          <p:cNvPr id="3" name="Segnaposto contenuto 2"/>
          <p:cNvSpPr>
            <a:spLocks noGrp="1"/>
          </p:cNvSpPr>
          <p:nvPr>
            <p:ph idx="1"/>
          </p:nvPr>
        </p:nvSpPr>
        <p:spPr>
          <a:xfrm>
            <a:off x="457200" y="1556792"/>
            <a:ext cx="8229600" cy="4767808"/>
          </a:xfrm>
        </p:spPr>
        <p:txBody>
          <a:bodyPr>
            <a:normAutofit fontScale="92500" lnSpcReduction="10000"/>
          </a:bodyPr>
          <a:lstStyle/>
          <a:p>
            <a:r>
              <a:rPr lang="it-IT" dirty="0" smtClean="0"/>
              <a:t>«Se guardiamo alla serie storica dei governi che si sono succeduti negli ultimi decenni, assumendo come punto di partenza il terremoto provocato da Tangentopoli, possiamo facilmente osservare come con le elezioni del 1994, 1996, 2001, 2006 e 2008 e 2022 sono emersi con nitidezza, quale esito della volontà popolare, una maggioranza e un Presidente del Consiglio, secondo le caratteristiche del parlamentarismo maggioritario. Il che ha facilitato il compito del Presidente della Repubblica nell’indicazione del Presidente del Consiglio. Certo non si è trattato sempre di Legislature facili, ma ciò dimostra unicamente che la bipolarità del sistema non può essere consegnata alla sola legge elettorale» (Poggi, </a:t>
            </a:r>
            <a:r>
              <a:rPr lang="it-IT" dirty="0" err="1" smtClean="0"/>
              <a:t>audiz</a:t>
            </a:r>
            <a:r>
              <a:rPr lang="it-IT" dirty="0" smtClean="0"/>
              <a:t>. in Senato, p. 4)</a:t>
            </a:r>
            <a:endParaRPr lang="it-IT" dirty="0"/>
          </a:p>
        </p:txBody>
      </p:sp>
      <p:sp>
        <p:nvSpPr>
          <p:cNvPr id="4" name="Segnaposto piè di pagina 3"/>
          <p:cNvSpPr>
            <a:spLocks noGrp="1"/>
          </p:cNvSpPr>
          <p:nvPr>
            <p:ph type="ftr" sz="quarter" idx="11"/>
          </p:nvPr>
        </p:nvSpPr>
        <p:spPr>
          <a:xfrm>
            <a:off x="971600" y="6356350"/>
            <a:ext cx="712879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504056"/>
          </a:xfrm>
        </p:spPr>
        <p:txBody>
          <a:bodyPr>
            <a:normAutofit fontScale="90000"/>
          </a:bodyPr>
          <a:lstStyle/>
          <a:p>
            <a:pPr algn="ctr"/>
            <a:r>
              <a:rPr lang="it-IT" sz="3600" dirty="0" smtClean="0"/>
              <a:t>La sfiducia costruttiva: il sistema tedesco</a:t>
            </a:r>
            <a:endParaRPr lang="it-IT" sz="3600" dirty="0"/>
          </a:p>
        </p:txBody>
      </p:sp>
      <p:sp>
        <p:nvSpPr>
          <p:cNvPr id="3" name="Segnaposto contenuto 2"/>
          <p:cNvSpPr>
            <a:spLocks noGrp="1"/>
          </p:cNvSpPr>
          <p:nvPr>
            <p:ph idx="1"/>
          </p:nvPr>
        </p:nvSpPr>
        <p:spPr>
          <a:xfrm>
            <a:off x="457200" y="1052736"/>
            <a:ext cx="8229600" cy="5271864"/>
          </a:xfrm>
        </p:spPr>
        <p:txBody>
          <a:bodyPr>
            <a:normAutofit fontScale="77500" lnSpcReduction="20000"/>
          </a:bodyPr>
          <a:lstStyle/>
          <a:p>
            <a:pPr algn="ctr"/>
            <a:r>
              <a:rPr lang="it-IT" b="1" dirty="0" smtClean="0"/>
              <a:t>Articolo 67 </a:t>
            </a:r>
          </a:p>
          <a:p>
            <a:pPr algn="ctr"/>
            <a:r>
              <a:rPr lang="it-IT" b="1" dirty="0" smtClean="0"/>
              <a:t>[Mozione di sfiducia costruttiva]</a:t>
            </a:r>
          </a:p>
          <a:p>
            <a:r>
              <a:rPr lang="it-IT" dirty="0" smtClean="0"/>
              <a:t>(1) Il </a:t>
            </a:r>
            <a:r>
              <a:rPr lang="it-IT" dirty="0" err="1" smtClean="0"/>
              <a:t>Bundestag</a:t>
            </a:r>
            <a:r>
              <a:rPr lang="it-IT" dirty="0" smtClean="0"/>
              <a:t> può esprimere la sfiducia al Cancelliere federale soltanto eleggendo a maggioranza dei suoi membri un successore e chiedendo al Presidente federale di revocare il Cancelliere federale. Il Presidente federale deve aderire alla richiesta e nominare l'eletto.</a:t>
            </a:r>
          </a:p>
          <a:p>
            <a:r>
              <a:rPr lang="it-IT" dirty="0" smtClean="0"/>
              <a:t>(2) Tra la mozione e l'elezione debbono trascorrere quarantotto ore.</a:t>
            </a:r>
          </a:p>
          <a:p>
            <a:r>
              <a:rPr lang="it-IT" dirty="0" smtClean="0"/>
              <a:t> </a:t>
            </a:r>
          </a:p>
          <a:p>
            <a:pPr algn="ctr"/>
            <a:r>
              <a:rPr lang="it-IT" b="1" dirty="0" smtClean="0"/>
              <a:t>Articolo 68</a:t>
            </a:r>
          </a:p>
          <a:p>
            <a:pPr algn="ctr"/>
            <a:r>
              <a:rPr lang="it-IT" b="1" dirty="0" smtClean="0"/>
              <a:t> [Mozione di fiducia, scioglimento del </a:t>
            </a:r>
            <a:r>
              <a:rPr lang="it-IT" b="1" dirty="0" err="1" smtClean="0"/>
              <a:t>Bundestag</a:t>
            </a:r>
            <a:r>
              <a:rPr lang="it-IT" b="1" dirty="0" smtClean="0"/>
              <a:t>]</a:t>
            </a:r>
          </a:p>
          <a:p>
            <a:r>
              <a:rPr lang="it-IT" dirty="0" smtClean="0"/>
              <a:t>(1) Se una mozione di fiducia presentata dal Cancelliere federale non raccoglie l'approvazione della maggioranza dei membri del </a:t>
            </a:r>
            <a:r>
              <a:rPr lang="it-IT" dirty="0" err="1" smtClean="0"/>
              <a:t>Bundestag</a:t>
            </a:r>
            <a:r>
              <a:rPr lang="it-IT" dirty="0" smtClean="0"/>
              <a:t>, il Presidente federale può, su proposta del Cancelliere federale, entro ventuno giorni, sciogliere il </a:t>
            </a:r>
            <a:r>
              <a:rPr lang="it-IT" dirty="0" err="1" smtClean="0"/>
              <a:t>Bundestag</a:t>
            </a:r>
            <a:r>
              <a:rPr lang="it-IT" dirty="0" smtClean="0"/>
              <a:t>. Il potere di scioglimento viene meno qualora il </a:t>
            </a:r>
            <a:r>
              <a:rPr lang="it-IT" dirty="0" err="1" smtClean="0"/>
              <a:t>Bundestag</a:t>
            </a:r>
            <a:r>
              <a:rPr lang="it-IT" dirty="0" smtClean="0"/>
              <a:t> elegga, a maggioranza dei suoi membri, un altro Cancelliere federale.</a:t>
            </a:r>
          </a:p>
          <a:p>
            <a:r>
              <a:rPr lang="it-IT" dirty="0" smtClean="0"/>
              <a:t>(2) Tra la presentazione della mozione e la votazione devono trascorrere quarantotto ore.</a:t>
            </a:r>
          </a:p>
          <a:p>
            <a:endParaRPr lang="it-IT" dirty="0" smtClean="0"/>
          </a:p>
          <a:p>
            <a:pPr>
              <a:buNone/>
            </a:pPr>
            <a:endParaRPr lang="it-IT" dirty="0"/>
          </a:p>
        </p:txBody>
      </p:sp>
      <p:sp>
        <p:nvSpPr>
          <p:cNvPr id="4" name="Segnaposto piè di pagina 3"/>
          <p:cNvSpPr>
            <a:spLocks noGrp="1"/>
          </p:cNvSpPr>
          <p:nvPr>
            <p:ph type="ftr" sz="quarter" idx="11"/>
          </p:nvPr>
        </p:nvSpPr>
        <p:spPr>
          <a:xfrm>
            <a:off x="1259632"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34</a:t>
            </a:fld>
            <a:endParaRPr lang="it-IT"/>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dirty="0" smtClean="0"/>
              <a:t>Sfiducia costruttiva</a:t>
            </a:r>
            <a:endParaRPr lang="it-IT" sz="3600" dirty="0"/>
          </a:p>
        </p:txBody>
      </p:sp>
      <p:sp>
        <p:nvSpPr>
          <p:cNvPr id="3" name="Segnaposto contenuto 2"/>
          <p:cNvSpPr>
            <a:spLocks noGrp="1"/>
          </p:cNvSpPr>
          <p:nvPr>
            <p:ph idx="1"/>
          </p:nvPr>
        </p:nvSpPr>
        <p:spPr>
          <a:xfrm>
            <a:off x="457200" y="1628800"/>
            <a:ext cx="8229600" cy="4695800"/>
          </a:xfrm>
        </p:spPr>
        <p:txBody>
          <a:bodyPr>
            <a:normAutofit fontScale="85000" lnSpcReduction="10000"/>
          </a:bodyPr>
          <a:lstStyle/>
          <a:p>
            <a:r>
              <a:rPr lang="it-IT" dirty="0" smtClean="0"/>
              <a:t>E’ auspicata da moltissimi giuristi. Si vedano le audizioni presso la I Comm. Affari cost. del Senato tra nov. e dic. 2023 di:</a:t>
            </a:r>
          </a:p>
          <a:p>
            <a:r>
              <a:rPr lang="it-IT" dirty="0" smtClean="0"/>
              <a:t>- </a:t>
            </a:r>
            <a:r>
              <a:rPr lang="it-IT" dirty="0" err="1" smtClean="0"/>
              <a:t>Cheli</a:t>
            </a:r>
            <a:r>
              <a:rPr lang="it-IT" dirty="0" smtClean="0"/>
              <a:t>, p. 5</a:t>
            </a:r>
          </a:p>
          <a:p>
            <a:r>
              <a:rPr lang="it-IT" dirty="0" smtClean="0"/>
              <a:t>- </a:t>
            </a:r>
            <a:r>
              <a:rPr lang="it-IT" dirty="0" err="1" smtClean="0"/>
              <a:t>Azzariti</a:t>
            </a:r>
            <a:r>
              <a:rPr lang="it-IT" dirty="0" smtClean="0"/>
              <a:t>, p. 8</a:t>
            </a:r>
          </a:p>
          <a:p>
            <a:r>
              <a:rPr lang="it-IT" dirty="0" err="1" smtClean="0"/>
              <a:t>Finocchiaro</a:t>
            </a:r>
            <a:r>
              <a:rPr lang="it-IT" dirty="0" smtClean="0"/>
              <a:t>, p. 2</a:t>
            </a:r>
          </a:p>
          <a:p>
            <a:endParaRPr lang="it-IT" dirty="0" smtClean="0"/>
          </a:p>
          <a:p>
            <a:endParaRPr lang="it-IT" dirty="0" smtClean="0"/>
          </a:p>
          <a:p>
            <a:endParaRPr lang="it-IT" dirty="0" smtClean="0"/>
          </a:p>
          <a:p>
            <a:endParaRPr lang="it-IT" dirty="0" smtClean="0"/>
          </a:p>
          <a:p>
            <a:endParaRPr lang="it-IT" dirty="0" smtClean="0"/>
          </a:p>
          <a:p>
            <a:r>
              <a:rPr lang="it-IT" dirty="0" smtClean="0"/>
              <a:t>Contra: </a:t>
            </a:r>
            <a:r>
              <a:rPr lang="it-IT" dirty="0" err="1" smtClean="0"/>
              <a:t>Zanon</a:t>
            </a:r>
            <a:r>
              <a:rPr lang="it-IT" dirty="0" smtClean="0"/>
              <a:t>, p. 10 (per cui non impedirebbe il rovesciamento di maggioranze); </a:t>
            </a:r>
            <a:r>
              <a:rPr lang="it-IT" dirty="0" err="1" smtClean="0"/>
              <a:t>Calderisi</a:t>
            </a:r>
            <a:r>
              <a:rPr lang="it-IT" dirty="0" smtClean="0"/>
              <a:t>, p. 5 [poiché in Italia le crisi sono sempre state </a:t>
            </a:r>
            <a:r>
              <a:rPr lang="it-IT" dirty="0" err="1" smtClean="0"/>
              <a:t>extrapalamentari</a:t>
            </a:r>
            <a:r>
              <a:rPr lang="it-IT" dirty="0" smtClean="0"/>
              <a:t> (???)]</a:t>
            </a:r>
            <a:endParaRPr lang="it-IT" dirty="0"/>
          </a:p>
        </p:txBody>
      </p:sp>
      <p:sp>
        <p:nvSpPr>
          <p:cNvPr id="4" name="Segnaposto piè di pagina 3"/>
          <p:cNvSpPr>
            <a:spLocks noGrp="1"/>
          </p:cNvSpPr>
          <p:nvPr>
            <p:ph type="ftr" sz="quarter" idx="11"/>
          </p:nvPr>
        </p:nvSpPr>
        <p:spPr>
          <a:xfrm>
            <a:off x="1043608" y="6356350"/>
            <a:ext cx="7056784"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35</a:t>
            </a:fld>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6672"/>
            <a:ext cx="8229600" cy="432048"/>
          </a:xfrm>
        </p:spPr>
        <p:txBody>
          <a:bodyPr>
            <a:normAutofit fontScale="90000"/>
          </a:bodyPr>
          <a:lstStyle/>
          <a:p>
            <a:pPr algn="ctr"/>
            <a:r>
              <a:rPr lang="it-IT" sz="3200" dirty="0" smtClean="0"/>
              <a:t>DDL </a:t>
            </a:r>
            <a:r>
              <a:rPr lang="it-IT" sz="3200" dirty="0" err="1" smtClean="0"/>
              <a:t>Meloni-Casellati</a:t>
            </a:r>
            <a:r>
              <a:rPr lang="it-IT" sz="3200" dirty="0" smtClean="0"/>
              <a:t> (Relazione 3)</a:t>
            </a:r>
            <a:endParaRPr lang="it-IT" sz="3200" dirty="0"/>
          </a:p>
        </p:txBody>
      </p:sp>
      <p:sp>
        <p:nvSpPr>
          <p:cNvPr id="3" name="Segnaposto contenuto 2"/>
          <p:cNvSpPr>
            <a:spLocks noGrp="1"/>
          </p:cNvSpPr>
          <p:nvPr>
            <p:ph idx="1"/>
          </p:nvPr>
        </p:nvSpPr>
        <p:spPr>
          <a:xfrm>
            <a:off x="457200" y="1196752"/>
            <a:ext cx="8229600" cy="5127848"/>
          </a:xfrm>
        </p:spPr>
        <p:txBody>
          <a:bodyPr>
            <a:normAutofit fontScale="92500" lnSpcReduction="10000"/>
          </a:bodyPr>
          <a:lstStyle/>
          <a:p>
            <a:r>
              <a:rPr lang="it-IT" dirty="0" smtClean="0"/>
              <a:t>«Inoltre la fluidità e il trasformismo che si registrano, storicamente, in sede parlamentare depotenziano alquanto, in corso di legislatura, la decisività del voto elettorale rispetto all’investitura della maggioranza e alla definizione del suo mandato in termini di contenuti programmatici. Non per caso gli anni recenti si caratterizzano per un marcato astensionismo e per una sempre più evidente disaffezione verso la politica dei cittadini, i quali si trovano impossibilitati – come invece è necessario in un ordinamento democratico – a distinguere e imputare correttamente le responsabilità nell’ambito di un sistema decisionale vischioso: aspetto che si riflette in una forte compressione della capacità di selezionare, giudicare, e dunque confermare o non confermare, la classe dirigente alle urne»</a:t>
            </a:r>
            <a:endParaRPr lang="it-IT" dirty="0"/>
          </a:p>
        </p:txBody>
      </p:sp>
      <p:sp>
        <p:nvSpPr>
          <p:cNvPr id="4" name="Segnaposto piè di pagina 3"/>
          <p:cNvSpPr>
            <a:spLocks noGrp="1"/>
          </p:cNvSpPr>
          <p:nvPr>
            <p:ph type="ftr" sz="quarter" idx="11"/>
          </p:nvPr>
        </p:nvSpPr>
        <p:spPr>
          <a:xfrm>
            <a:off x="971600" y="6356350"/>
            <a:ext cx="7416824"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4</a:t>
            </a:fld>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504056"/>
          </a:xfrm>
        </p:spPr>
        <p:txBody>
          <a:bodyPr>
            <a:normAutofit fontScale="90000"/>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980728"/>
            <a:ext cx="4038600" cy="5374197"/>
          </a:xfrm>
        </p:spPr>
        <p:txBody>
          <a:bodyPr>
            <a:normAutofit fontScale="40000" lnSpcReduction="20000"/>
          </a:bodyPr>
          <a:lstStyle/>
          <a:p>
            <a:pPr algn="ctr"/>
            <a:r>
              <a:rPr lang="it-IT" sz="5000" b="1" dirty="0" smtClean="0"/>
              <a:t>Testo cost. in vigore</a:t>
            </a:r>
            <a:endParaRPr lang="it-IT" sz="5000" dirty="0" smtClean="0"/>
          </a:p>
          <a:p>
            <a:pPr algn="ctr"/>
            <a:r>
              <a:rPr lang="it-IT" sz="5000" dirty="0" smtClean="0"/>
              <a:t>Art. 92</a:t>
            </a:r>
          </a:p>
          <a:p>
            <a:r>
              <a:rPr lang="it-IT" sz="5000" dirty="0" smtClean="0"/>
              <a:t>Il Governo della Repubblica è composto del Presidente del Consiglio e dei Ministri, che costituiscono insieme il Consiglio dei ministri.</a:t>
            </a:r>
          </a:p>
          <a:p>
            <a:r>
              <a:rPr lang="it-IT" sz="5000" dirty="0" smtClean="0"/>
              <a:t> </a:t>
            </a:r>
          </a:p>
          <a:p>
            <a:r>
              <a:rPr lang="it-IT" sz="5000" dirty="0" smtClean="0"/>
              <a:t>Il Presidente della Repubblica </a:t>
            </a:r>
            <a:r>
              <a:rPr lang="it-IT" sz="5000" i="1" u="sng" dirty="0" smtClean="0"/>
              <a:t>nomina</a:t>
            </a:r>
            <a:r>
              <a:rPr lang="it-IT" sz="5000" dirty="0" smtClean="0"/>
              <a:t> il Presidente del Consiglio dei ministri e, su proposta di questo, i Ministri </a:t>
            </a:r>
          </a:p>
          <a:p>
            <a:endParaRPr lang="it-IT" dirty="0"/>
          </a:p>
        </p:txBody>
      </p:sp>
      <p:sp>
        <p:nvSpPr>
          <p:cNvPr id="4" name="Segnaposto contenuto 3"/>
          <p:cNvSpPr>
            <a:spLocks noGrp="1"/>
          </p:cNvSpPr>
          <p:nvPr>
            <p:ph sz="half" idx="2"/>
          </p:nvPr>
        </p:nvSpPr>
        <p:spPr>
          <a:xfrm>
            <a:off x="4648200" y="980728"/>
            <a:ext cx="4038600" cy="5374197"/>
          </a:xfrm>
        </p:spPr>
        <p:txBody>
          <a:bodyPr>
            <a:normAutofit fontScale="40000" lnSpcReduction="20000"/>
          </a:bodyPr>
          <a:lstStyle/>
          <a:p>
            <a:pPr algn="ctr"/>
            <a:r>
              <a:rPr lang="it-IT" sz="4000" b="1" dirty="0" smtClean="0"/>
              <a:t>Progetto riforma (originario)</a:t>
            </a:r>
            <a:endParaRPr lang="it-IT" sz="4000" dirty="0" smtClean="0"/>
          </a:p>
          <a:p>
            <a:pPr algn="ctr"/>
            <a:r>
              <a:rPr lang="it-IT" sz="4000" dirty="0" smtClean="0"/>
              <a:t>Art. 92</a:t>
            </a:r>
          </a:p>
          <a:p>
            <a:endParaRPr lang="it-IT" sz="3500" dirty="0" smtClean="0"/>
          </a:p>
          <a:p>
            <a:r>
              <a:rPr lang="it-IT" sz="4000" dirty="0" smtClean="0"/>
              <a:t>Idem</a:t>
            </a:r>
          </a:p>
          <a:p>
            <a:r>
              <a:rPr lang="it-IT" sz="4000" dirty="0" smtClean="0"/>
              <a:t> </a:t>
            </a:r>
          </a:p>
          <a:p>
            <a:r>
              <a:rPr lang="it-IT" sz="4000" dirty="0" smtClean="0"/>
              <a:t>Il Pres. del Consiglio è eletto a suffragio universale e diretto per la durata di cinque anni. Le votazioni per l’elezione delle due Camere e del </a:t>
            </a:r>
            <a:r>
              <a:rPr lang="it-IT" sz="4000" dirty="0" err="1" smtClean="0"/>
              <a:t>Presid</a:t>
            </a:r>
            <a:r>
              <a:rPr lang="it-IT" sz="4000" dirty="0" smtClean="0"/>
              <a:t>. del Cons. avvengono</a:t>
            </a:r>
            <a:r>
              <a:rPr lang="it-IT" sz="4000" strike="sngStrike" dirty="0" smtClean="0"/>
              <a:t> tramite un’unica scheda elettorale</a:t>
            </a:r>
            <a:r>
              <a:rPr lang="it-IT" sz="4000" dirty="0" smtClean="0"/>
              <a:t> contestualmente. La legge disciplina il sistema elettorale delle Camere secondo i principi di rappresentatività e governabilità e in modo che un premio, assegnato su base nazionale, </a:t>
            </a:r>
            <a:r>
              <a:rPr lang="it-IT" sz="4000" i="1" u="sng" dirty="0" smtClean="0"/>
              <a:t>garantisca il 55 per cento dei seggi nelle </a:t>
            </a:r>
            <a:r>
              <a:rPr lang="it-IT" sz="4000" dirty="0" smtClean="0"/>
              <a:t>Camere alle liste e ai candidati collegati al Pres. del Cons. dei ministri</a:t>
            </a:r>
            <a:r>
              <a:rPr lang="it-IT" sz="4000" i="1" u="sng" dirty="0" smtClean="0"/>
              <a:t>.</a:t>
            </a:r>
            <a:r>
              <a:rPr lang="it-IT" sz="4000" dirty="0" smtClean="0"/>
              <a:t> Il Pres. del Cons. dei ministri è eletto nella Camera nella quale ha presentato la sua candidatura. </a:t>
            </a:r>
          </a:p>
          <a:p>
            <a:r>
              <a:rPr lang="it-IT" sz="4000" dirty="0" smtClean="0"/>
              <a:t>Il Pres.  della Rep. </a:t>
            </a:r>
            <a:r>
              <a:rPr lang="it-IT" sz="4000" i="1" u="sng" dirty="0" smtClean="0"/>
              <a:t>conferisce</a:t>
            </a:r>
            <a:r>
              <a:rPr lang="it-IT" sz="4000" dirty="0" smtClean="0"/>
              <a:t> al Pres. del Cons. dei ministri eletto l’incarico di formare il Governo e nomina, su proposta del Pres. del Cons., i ministri.</a:t>
            </a:r>
          </a:p>
          <a:p>
            <a:pPr algn="just"/>
            <a:endParaRPr lang="it-IT" dirty="0"/>
          </a:p>
        </p:txBody>
      </p:sp>
      <p:sp>
        <p:nvSpPr>
          <p:cNvPr id="5" name="Segnaposto piè di pagina 4"/>
          <p:cNvSpPr>
            <a:spLocks noGrp="1"/>
          </p:cNvSpPr>
          <p:nvPr>
            <p:ph type="ftr" sz="quarter" idx="11"/>
          </p:nvPr>
        </p:nvSpPr>
        <p:spPr>
          <a:xfrm>
            <a:off x="1259632" y="6356350"/>
            <a:ext cx="6840760"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5</a:t>
            </a:fld>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504056"/>
          </a:xfrm>
        </p:spPr>
        <p:txBody>
          <a:bodyPr>
            <a:normAutofit fontScale="90000"/>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980728"/>
            <a:ext cx="4038600" cy="5374197"/>
          </a:xfrm>
        </p:spPr>
        <p:txBody>
          <a:bodyPr>
            <a:normAutofit/>
          </a:bodyPr>
          <a:lstStyle/>
          <a:p>
            <a:pPr algn="ctr"/>
            <a:r>
              <a:rPr lang="it-IT" sz="2400" b="1" dirty="0" smtClean="0"/>
              <a:t>Progetto di riforma </a:t>
            </a:r>
            <a:r>
              <a:rPr lang="it-IT" sz="2400" b="1" dirty="0" err="1" smtClean="0"/>
              <a:t>orig</a:t>
            </a:r>
            <a:r>
              <a:rPr lang="it-IT" sz="2400" b="1" dirty="0" smtClean="0"/>
              <a:t>.</a:t>
            </a:r>
          </a:p>
          <a:p>
            <a:pPr algn="ctr"/>
            <a:r>
              <a:rPr lang="it-IT" sz="2400" b="1" dirty="0" smtClean="0"/>
              <a:t>Art.92 Cost., comma 1</a:t>
            </a:r>
          </a:p>
          <a:p>
            <a:pPr algn="just"/>
            <a:endParaRPr lang="it-IT" sz="2400" dirty="0" smtClean="0"/>
          </a:p>
          <a:p>
            <a:pPr algn="just"/>
            <a:r>
              <a:rPr lang="it-IT" sz="2400" dirty="0" smtClean="0"/>
              <a:t>Il Governo della Repubblica è composto del Presidente del Consiglio e dei Ministri, che costituiscono insieme il Consiglio dei ministri.</a:t>
            </a:r>
          </a:p>
          <a:p>
            <a:pPr algn="just"/>
            <a:endParaRPr lang="it-IT" sz="2400" dirty="0" smtClean="0"/>
          </a:p>
          <a:p>
            <a:pPr algn="just"/>
            <a:endParaRPr lang="it-IT" sz="2400" dirty="0" smtClean="0"/>
          </a:p>
          <a:p>
            <a:pPr algn="just"/>
            <a:endParaRPr lang="it-IT" sz="2400" dirty="0"/>
          </a:p>
        </p:txBody>
      </p:sp>
      <p:sp>
        <p:nvSpPr>
          <p:cNvPr id="4" name="Segnaposto contenuto 3"/>
          <p:cNvSpPr>
            <a:spLocks noGrp="1"/>
          </p:cNvSpPr>
          <p:nvPr>
            <p:ph sz="half" idx="2"/>
          </p:nvPr>
        </p:nvSpPr>
        <p:spPr>
          <a:xfrm>
            <a:off x="4648200" y="980728"/>
            <a:ext cx="4038600" cy="5374197"/>
          </a:xfrm>
        </p:spPr>
        <p:txBody>
          <a:bodyPr>
            <a:normAutofit/>
          </a:bodyPr>
          <a:lstStyle/>
          <a:p>
            <a:pPr algn="ctr"/>
            <a:r>
              <a:rPr lang="it-IT" sz="2400" b="1" dirty="0" smtClean="0"/>
              <a:t>Testo Senato</a:t>
            </a:r>
          </a:p>
          <a:p>
            <a:pPr algn="ctr"/>
            <a:r>
              <a:rPr lang="it-IT" sz="2400" b="1" dirty="0" smtClean="0"/>
              <a:t>Art. 92 Cost., comma </a:t>
            </a:r>
            <a:r>
              <a:rPr lang="it-IT" sz="2400" dirty="0" smtClean="0"/>
              <a:t>1</a:t>
            </a:r>
          </a:p>
          <a:p>
            <a:endParaRPr lang="it-IT" sz="2900" dirty="0" smtClean="0"/>
          </a:p>
          <a:p>
            <a:endParaRPr lang="it-IT" sz="2900" dirty="0" smtClean="0"/>
          </a:p>
          <a:p>
            <a:pPr algn="ctr"/>
            <a:r>
              <a:rPr lang="it-IT" sz="2900" dirty="0" smtClean="0"/>
              <a:t>Idem </a:t>
            </a:r>
          </a:p>
          <a:p>
            <a:endParaRPr lang="it-IT" sz="1900" b="1" dirty="0" smtClean="0"/>
          </a:p>
          <a:p>
            <a:r>
              <a:rPr lang="it-IT" sz="2200" b="1" dirty="0" smtClean="0"/>
              <a:t>	</a:t>
            </a:r>
          </a:p>
          <a:p>
            <a:endParaRPr lang="it-IT" sz="1400" b="1" dirty="0" smtClean="0"/>
          </a:p>
          <a:p>
            <a:pPr algn="just">
              <a:buNone/>
            </a:pPr>
            <a:endParaRPr lang="it-IT" sz="2400" dirty="0"/>
          </a:p>
        </p:txBody>
      </p:sp>
      <p:sp>
        <p:nvSpPr>
          <p:cNvPr id="5" name="Segnaposto piè di pagina 4"/>
          <p:cNvSpPr>
            <a:spLocks noGrp="1"/>
          </p:cNvSpPr>
          <p:nvPr>
            <p:ph type="ftr" sz="quarter" idx="11"/>
          </p:nvPr>
        </p:nvSpPr>
        <p:spPr>
          <a:xfrm>
            <a:off x="1115616" y="6356350"/>
            <a:ext cx="6768752"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6</a:t>
            </a:fld>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432048"/>
          </a:xfrm>
        </p:spPr>
        <p:txBody>
          <a:bodyPr>
            <a:normAutofit fontScale="90000"/>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908721"/>
            <a:ext cx="4042792" cy="5256584"/>
          </a:xfrm>
        </p:spPr>
        <p:txBody>
          <a:bodyPr>
            <a:normAutofit fontScale="25000" lnSpcReduction="20000"/>
          </a:bodyPr>
          <a:lstStyle/>
          <a:p>
            <a:pPr algn="ctr"/>
            <a:r>
              <a:rPr lang="it-IT" sz="6800" b="1" dirty="0" smtClean="0"/>
              <a:t>Testo riforma </a:t>
            </a:r>
            <a:r>
              <a:rPr lang="it-IT" sz="6800" b="1" dirty="0" err="1" smtClean="0"/>
              <a:t>orig</a:t>
            </a:r>
            <a:r>
              <a:rPr lang="it-IT" sz="6800" b="1" dirty="0" smtClean="0"/>
              <a:t>.</a:t>
            </a:r>
          </a:p>
          <a:p>
            <a:pPr algn="ctr"/>
            <a:r>
              <a:rPr lang="it-IT" sz="6800" b="1" dirty="0" smtClean="0"/>
              <a:t>Art. 92, comma 2, Cost.</a:t>
            </a:r>
          </a:p>
          <a:p>
            <a:endParaRPr lang="it-IT" sz="6800" b="1" dirty="0" smtClean="0"/>
          </a:p>
          <a:p>
            <a:r>
              <a:rPr lang="it-IT" sz="6800" b="1" dirty="0" smtClean="0"/>
              <a:t>Il Pres. del Cons. è eletto a suffragio universale e diretto per la durata di cinque anni. Le votazioni per l’elezione delle due Camere e del Pres. del Consiglio avvengono contestualmente. La legge disciplina il sistema elettorale delle Camere secondo i princìpi di rappresentatività e </a:t>
            </a:r>
            <a:r>
              <a:rPr lang="it-IT" sz="6800" b="1" i="1" u="sng" dirty="0" smtClean="0"/>
              <a:t>governabilità</a:t>
            </a:r>
            <a:r>
              <a:rPr lang="it-IT" sz="6800" b="1" dirty="0" smtClean="0"/>
              <a:t> e in modo che un premio, assegnato su base nazionale, garantisca il 55 per cento dei seggi in ciascuna delle due Camere alle liste e ai candidati collegati al Pres. del Cons. dei ministri. Il Pres. del Cons. dei ministri è eletto nella Camera nella quale ha presentato la sua candidatura. 	</a:t>
            </a:r>
          </a:p>
          <a:p>
            <a:r>
              <a:rPr lang="it-IT" sz="6800" b="1" dirty="0" smtClean="0"/>
              <a:t>	</a:t>
            </a:r>
          </a:p>
          <a:p>
            <a:endParaRPr lang="it-IT" b="1" dirty="0"/>
          </a:p>
        </p:txBody>
      </p:sp>
      <p:sp>
        <p:nvSpPr>
          <p:cNvPr id="4" name="Segnaposto contenuto 3"/>
          <p:cNvSpPr>
            <a:spLocks noGrp="1"/>
          </p:cNvSpPr>
          <p:nvPr>
            <p:ph sz="half" idx="2"/>
          </p:nvPr>
        </p:nvSpPr>
        <p:spPr>
          <a:xfrm>
            <a:off x="4499992" y="908720"/>
            <a:ext cx="4110608" cy="5616624"/>
          </a:xfrm>
        </p:spPr>
        <p:txBody>
          <a:bodyPr>
            <a:normAutofit fontScale="25000" lnSpcReduction="20000"/>
          </a:bodyPr>
          <a:lstStyle/>
          <a:p>
            <a:pPr algn="ctr"/>
            <a:r>
              <a:rPr lang="it-IT" sz="6400" b="1" dirty="0" smtClean="0"/>
              <a:t>Testo approvato dal Senato</a:t>
            </a:r>
          </a:p>
          <a:p>
            <a:pPr algn="ctr"/>
            <a:r>
              <a:rPr lang="it-IT" sz="6400" b="1" dirty="0" smtClean="0"/>
              <a:t>Art. 92, commi 2-4 (*)</a:t>
            </a:r>
          </a:p>
          <a:p>
            <a:endParaRPr lang="it-IT" sz="6400" dirty="0" smtClean="0"/>
          </a:p>
          <a:p>
            <a:r>
              <a:rPr lang="it-IT" sz="6400" b="1" dirty="0" smtClean="0"/>
              <a:t>Il Pres. del Cons. è eletto a suffragio universale e diretto per cinque anni, </a:t>
            </a:r>
            <a:r>
              <a:rPr lang="it-IT" sz="6400" b="1" u="sng" dirty="0" smtClean="0"/>
              <a:t>per non più di due legislature consecutive, elevate a tre qualora nelle precedenti abbia ricoperto l'incarico per un periodo inferiore a sette anni e sei mesi</a:t>
            </a:r>
            <a:r>
              <a:rPr lang="it-IT" sz="6400" b="1" dirty="0" smtClean="0"/>
              <a:t>. Le elezioni delle Camere e del Pres. del Cons. hanno luogo contestualmente. </a:t>
            </a:r>
          </a:p>
          <a:p>
            <a:r>
              <a:rPr lang="it-IT" sz="6400" b="1" dirty="0" smtClean="0"/>
              <a:t>La legge disciplina il sistema per l'elezione delle Camere e del Pres. del Cons.  </a:t>
            </a:r>
            <a:r>
              <a:rPr lang="it-IT" sz="6400" b="1" u="sng" dirty="0" smtClean="0"/>
              <a:t>assegnando un premio su base nazionale che garantisca una maggioranza dei seggi in ciascuna delle Camere alle liste e ai candidati collegati al Pres. del Cons., nel rispetto del principio di rappresentatività</a:t>
            </a:r>
            <a:r>
              <a:rPr lang="it-IT" sz="6400" b="1" dirty="0" smtClean="0"/>
              <a:t> e di tutela delle minoranze linguistiche. </a:t>
            </a:r>
          </a:p>
          <a:p>
            <a:r>
              <a:rPr lang="it-IT" sz="6400" b="1" dirty="0" smtClean="0"/>
              <a:t>Il Pres. del Cons. è eletto nella Camera nella quale ha presentato la candidatura. </a:t>
            </a:r>
            <a:r>
              <a:rPr lang="it-IT" sz="5600" b="1" dirty="0" smtClean="0"/>
              <a:t>	</a:t>
            </a:r>
          </a:p>
          <a:p>
            <a:endParaRPr lang="it-IT" sz="5600" b="1" dirty="0" smtClean="0"/>
          </a:p>
          <a:p>
            <a:pPr algn="just"/>
            <a:r>
              <a:rPr lang="it-IT" sz="5600" b="1" dirty="0" smtClean="0"/>
              <a:t>(*) Testo modificato dal Senato (art. 5)</a:t>
            </a:r>
          </a:p>
          <a:p>
            <a:endParaRPr lang="it-IT" dirty="0"/>
          </a:p>
        </p:txBody>
      </p:sp>
      <p:sp>
        <p:nvSpPr>
          <p:cNvPr id="5" name="Segnaposto piè di pagina 4"/>
          <p:cNvSpPr>
            <a:spLocks noGrp="1"/>
          </p:cNvSpPr>
          <p:nvPr>
            <p:ph type="ftr" sz="quarter" idx="11"/>
          </p:nvPr>
        </p:nvSpPr>
        <p:spPr>
          <a:xfrm>
            <a:off x="467544" y="6309320"/>
            <a:ext cx="3816424" cy="412155"/>
          </a:xfrm>
        </p:spPr>
        <p:txBody>
          <a:bodyPr/>
          <a:lstStyle/>
          <a:p>
            <a:r>
              <a:rPr lang="it-IT" dirty="0" smtClean="0"/>
              <a:t>     R. Conte – Progetti di riforma costituzionale: l’elezione </a:t>
            </a:r>
          </a:p>
          <a:p>
            <a:r>
              <a:rPr lang="it-IT" dirty="0" smtClean="0"/>
              <a:t>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7</a:t>
            </a:fld>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504056"/>
          </a:xfrm>
        </p:spPr>
        <p:txBody>
          <a:bodyPr>
            <a:normAutofit fontScale="90000"/>
          </a:bodyPr>
          <a:lstStyle/>
          <a:p>
            <a:pPr algn="ctr"/>
            <a:r>
              <a:rPr lang="it-IT" sz="3200" dirty="0" err="1" smtClean="0"/>
              <a:t>Ddl</a:t>
            </a:r>
            <a:r>
              <a:rPr lang="it-IT" sz="3200" dirty="0" smtClean="0"/>
              <a:t> Meloni – Casellati (Testo) </a:t>
            </a:r>
            <a:endParaRPr lang="it-IT" sz="3200" dirty="0"/>
          </a:p>
        </p:txBody>
      </p:sp>
      <p:sp>
        <p:nvSpPr>
          <p:cNvPr id="3" name="Segnaposto contenuto 2"/>
          <p:cNvSpPr>
            <a:spLocks noGrp="1"/>
          </p:cNvSpPr>
          <p:nvPr>
            <p:ph sz="half" idx="1"/>
          </p:nvPr>
        </p:nvSpPr>
        <p:spPr>
          <a:xfrm>
            <a:off x="457200" y="1196752"/>
            <a:ext cx="4038600" cy="5158173"/>
          </a:xfrm>
        </p:spPr>
        <p:txBody>
          <a:bodyPr/>
          <a:lstStyle/>
          <a:p>
            <a:pPr algn="ctr"/>
            <a:r>
              <a:rPr lang="it-IT" b="1" dirty="0" smtClean="0"/>
              <a:t>Testo riforma </a:t>
            </a:r>
            <a:r>
              <a:rPr lang="it-IT" b="1" dirty="0" err="1" smtClean="0"/>
              <a:t>orig</a:t>
            </a:r>
            <a:r>
              <a:rPr lang="it-IT" b="1" dirty="0" smtClean="0"/>
              <a:t>.</a:t>
            </a:r>
          </a:p>
          <a:p>
            <a:pPr algn="ctr"/>
            <a:r>
              <a:rPr lang="it-IT" b="1" dirty="0" smtClean="0"/>
              <a:t>Art. 92 Cost., comma 3</a:t>
            </a:r>
          </a:p>
          <a:p>
            <a:pPr algn="just"/>
            <a:endParaRPr lang="it-IT" dirty="0" smtClean="0"/>
          </a:p>
          <a:p>
            <a:pPr algn="just"/>
            <a:r>
              <a:rPr lang="it-IT" dirty="0" smtClean="0"/>
              <a:t>Il Presidente della Repubblica </a:t>
            </a:r>
            <a:r>
              <a:rPr lang="it-IT" b="1" dirty="0" smtClean="0"/>
              <a:t>conferisce al Pres. del Cons. dei ministri eletto l’incarico di formare il Governo e nomina, su proposta del Pres. del Cons., i ministri. 	</a:t>
            </a:r>
          </a:p>
          <a:p>
            <a:pPr algn="just"/>
            <a:endParaRPr lang="it-IT" b="1" dirty="0"/>
          </a:p>
        </p:txBody>
      </p:sp>
      <p:sp>
        <p:nvSpPr>
          <p:cNvPr id="4" name="Segnaposto contenuto 3"/>
          <p:cNvSpPr>
            <a:spLocks noGrp="1"/>
          </p:cNvSpPr>
          <p:nvPr>
            <p:ph sz="half" idx="2"/>
          </p:nvPr>
        </p:nvSpPr>
        <p:spPr>
          <a:xfrm>
            <a:off x="4648200" y="1196752"/>
            <a:ext cx="4038600" cy="5158173"/>
          </a:xfrm>
        </p:spPr>
        <p:txBody>
          <a:bodyPr/>
          <a:lstStyle/>
          <a:p>
            <a:pPr algn="ctr"/>
            <a:r>
              <a:rPr lang="it-IT" b="1" dirty="0" smtClean="0"/>
              <a:t>Testo Senato</a:t>
            </a:r>
          </a:p>
          <a:p>
            <a:pPr algn="ctr"/>
            <a:r>
              <a:rPr lang="it-IT" b="1" dirty="0" smtClean="0"/>
              <a:t>Art. 92 Cost., comma 5 </a:t>
            </a:r>
          </a:p>
          <a:p>
            <a:pPr algn="just"/>
            <a:endParaRPr lang="it-IT" dirty="0" smtClean="0"/>
          </a:p>
          <a:p>
            <a:pPr algn="just"/>
            <a:r>
              <a:rPr lang="it-IT" dirty="0" smtClean="0"/>
              <a:t>Il Presidente della Repubblica </a:t>
            </a:r>
            <a:r>
              <a:rPr lang="it-IT" b="1" dirty="0" smtClean="0"/>
              <a:t>conferisce al Pres. del Cons. eletto l'incarico di formare il Governo; nomina e </a:t>
            </a:r>
            <a:r>
              <a:rPr lang="it-IT" b="1" i="1" u="sng" dirty="0" smtClean="0"/>
              <a:t>revoca</a:t>
            </a:r>
            <a:r>
              <a:rPr lang="it-IT" b="1" dirty="0" smtClean="0"/>
              <a:t>, </a:t>
            </a:r>
            <a:r>
              <a:rPr lang="it-IT" b="1" u="sng" dirty="0" smtClean="0"/>
              <a:t>su proposta di questo, i ministri. </a:t>
            </a:r>
          </a:p>
          <a:p>
            <a:pPr algn="just"/>
            <a:endParaRPr lang="it-IT" b="1" dirty="0"/>
          </a:p>
        </p:txBody>
      </p:sp>
      <p:sp>
        <p:nvSpPr>
          <p:cNvPr id="5" name="Segnaposto piè di pagina 4"/>
          <p:cNvSpPr>
            <a:spLocks noGrp="1"/>
          </p:cNvSpPr>
          <p:nvPr>
            <p:ph type="ftr" sz="quarter" idx="11"/>
          </p:nvPr>
        </p:nvSpPr>
        <p:spPr>
          <a:xfrm>
            <a:off x="1187624" y="6356350"/>
            <a:ext cx="7056784" cy="365125"/>
          </a:xfrm>
        </p:spPr>
        <p:txBody>
          <a:bodyPr/>
          <a:lstStyle/>
          <a:p>
            <a:r>
              <a:rPr lang="it-IT" dirty="0" smtClean="0"/>
              <a:t>R. Conte – Progetti di riforma costituzionale: l’elezione diretta del Presidente del Consiglio dei Ministri</a:t>
            </a:r>
            <a:endParaRPr lang="it-IT" dirty="0"/>
          </a:p>
        </p:txBody>
      </p:sp>
      <p:sp>
        <p:nvSpPr>
          <p:cNvPr id="6" name="Segnaposto numero diapositiva 5"/>
          <p:cNvSpPr>
            <a:spLocks noGrp="1"/>
          </p:cNvSpPr>
          <p:nvPr>
            <p:ph type="sldNum" sz="quarter" idx="12"/>
          </p:nvPr>
        </p:nvSpPr>
        <p:spPr/>
        <p:txBody>
          <a:bodyPr/>
          <a:lstStyle/>
          <a:p>
            <a:fld id="{9959F6AF-3148-4D90-83DA-CB520B34E7ED}" type="slidenum">
              <a:rPr lang="it-IT" smtClean="0"/>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504056"/>
          </a:xfrm>
        </p:spPr>
        <p:txBody>
          <a:bodyPr>
            <a:normAutofit fontScale="90000"/>
          </a:bodyPr>
          <a:lstStyle/>
          <a:p>
            <a:pPr algn="ctr"/>
            <a:r>
              <a:rPr lang="it-IT" sz="3200" dirty="0" err="1" smtClean="0"/>
              <a:t>Ddl</a:t>
            </a:r>
            <a:r>
              <a:rPr lang="it-IT" sz="3200" dirty="0" smtClean="0"/>
              <a:t> Meloni – Casellati (Testo) (1)</a:t>
            </a:r>
            <a:endParaRPr lang="it-IT" sz="3200" dirty="0"/>
          </a:p>
        </p:txBody>
      </p:sp>
      <p:sp>
        <p:nvSpPr>
          <p:cNvPr id="6" name="Segnaposto contenuto 5"/>
          <p:cNvSpPr>
            <a:spLocks noGrp="1"/>
          </p:cNvSpPr>
          <p:nvPr>
            <p:ph sz="half" idx="1"/>
          </p:nvPr>
        </p:nvSpPr>
        <p:spPr>
          <a:xfrm>
            <a:off x="457200" y="1196752"/>
            <a:ext cx="4038600" cy="5158173"/>
          </a:xfrm>
        </p:spPr>
        <p:txBody>
          <a:bodyPr>
            <a:normAutofit fontScale="92500"/>
          </a:bodyPr>
          <a:lstStyle/>
          <a:p>
            <a:pPr algn="ctr"/>
            <a:r>
              <a:rPr lang="it-IT" b="1" dirty="0" smtClean="0"/>
              <a:t>Testo in vigore</a:t>
            </a:r>
          </a:p>
          <a:p>
            <a:pPr algn="ctr"/>
            <a:r>
              <a:rPr lang="it-IT" b="1" dirty="0" smtClean="0"/>
              <a:t>Art. 57, 1° comma, Cost.</a:t>
            </a:r>
          </a:p>
          <a:p>
            <a:r>
              <a:rPr lang="it-IT" dirty="0" smtClean="0"/>
              <a:t>Il Senato della Repubblica è eletto a base regionale, salvi i seggi assegnati alla circoscrizione Estero.</a:t>
            </a:r>
          </a:p>
          <a:p>
            <a:r>
              <a:rPr lang="it-IT" dirty="0" smtClean="0"/>
              <a:t>(</a:t>
            </a:r>
            <a:r>
              <a:rPr lang="it-IT" i="1" dirty="0" smtClean="0"/>
              <a:t>omissis</a:t>
            </a:r>
            <a:r>
              <a:rPr lang="it-IT" dirty="0" smtClean="0"/>
              <a:t>)</a:t>
            </a:r>
          </a:p>
          <a:p>
            <a:pPr algn="just"/>
            <a:endParaRPr lang="it-IT" dirty="0"/>
          </a:p>
        </p:txBody>
      </p:sp>
      <p:sp>
        <p:nvSpPr>
          <p:cNvPr id="7" name="Segnaposto contenuto 6"/>
          <p:cNvSpPr>
            <a:spLocks noGrp="1"/>
          </p:cNvSpPr>
          <p:nvPr>
            <p:ph sz="half" idx="2"/>
          </p:nvPr>
        </p:nvSpPr>
        <p:spPr>
          <a:xfrm>
            <a:off x="4648200" y="1196752"/>
            <a:ext cx="4038600" cy="5158173"/>
          </a:xfrm>
        </p:spPr>
        <p:txBody>
          <a:bodyPr>
            <a:normAutofit fontScale="92500"/>
          </a:bodyPr>
          <a:lstStyle/>
          <a:p>
            <a:pPr algn="ctr"/>
            <a:r>
              <a:rPr lang="it-IT" b="1" dirty="0" smtClean="0"/>
              <a:t>Testo </a:t>
            </a:r>
            <a:r>
              <a:rPr lang="it-IT" b="1" dirty="0" err="1" smtClean="0"/>
              <a:t>rifoma</a:t>
            </a:r>
            <a:endParaRPr lang="it-IT" b="1" dirty="0" smtClean="0"/>
          </a:p>
          <a:p>
            <a:r>
              <a:rPr lang="it-IT" b="1" dirty="0" smtClean="0"/>
              <a:t>Art. 57, 1° comma, Cost.</a:t>
            </a:r>
            <a:endParaRPr lang="it-IT" dirty="0" smtClean="0"/>
          </a:p>
          <a:p>
            <a:r>
              <a:rPr lang="it-IT" dirty="0" smtClean="0"/>
              <a:t>Il Senato della Repubblica è eletto a base regionale, salvi i seggi assegnati alla circoscrizione Estero </a:t>
            </a:r>
            <a:r>
              <a:rPr lang="it-IT" b="1" dirty="0" smtClean="0"/>
              <a:t>e salvo il premio su base nazionale previsto dall’art. 92</a:t>
            </a:r>
            <a:r>
              <a:rPr lang="it-IT" dirty="0" smtClean="0"/>
              <a:t>. (*)</a:t>
            </a:r>
          </a:p>
          <a:p>
            <a:r>
              <a:rPr lang="it-IT" dirty="0" smtClean="0"/>
              <a:t>(</a:t>
            </a:r>
            <a:r>
              <a:rPr lang="it-IT" i="1" dirty="0" smtClean="0"/>
              <a:t>omissis</a:t>
            </a:r>
            <a:r>
              <a:rPr lang="it-IT" dirty="0" smtClean="0"/>
              <a:t>)</a:t>
            </a:r>
          </a:p>
          <a:p>
            <a:endParaRPr lang="it-IT" dirty="0" smtClean="0"/>
          </a:p>
          <a:p>
            <a:r>
              <a:rPr lang="it-IT" sz="2000" b="1" dirty="0" smtClean="0"/>
              <a:t>(*) Testo aggiunto dal Senato in prima lettura (art. 6)</a:t>
            </a:r>
          </a:p>
          <a:p>
            <a:pPr>
              <a:buNone/>
            </a:pPr>
            <a:endParaRPr lang="it-IT" sz="2000" b="1" dirty="0"/>
          </a:p>
        </p:txBody>
      </p:sp>
      <p:sp>
        <p:nvSpPr>
          <p:cNvPr id="4" name="Segnaposto piè di pagina 3"/>
          <p:cNvSpPr>
            <a:spLocks noGrp="1"/>
          </p:cNvSpPr>
          <p:nvPr>
            <p:ph type="ftr" sz="quarter" idx="11"/>
          </p:nvPr>
        </p:nvSpPr>
        <p:spPr>
          <a:xfrm>
            <a:off x="1043608" y="6356350"/>
            <a:ext cx="7128792" cy="365125"/>
          </a:xfrm>
        </p:spPr>
        <p:txBody>
          <a:bodyPr/>
          <a:lstStyle/>
          <a:p>
            <a:r>
              <a:rPr lang="it-IT" dirty="0" smtClean="0"/>
              <a:t>R. Conte – Progetti di riforma costituzionale: l’elezione diretta del Presidente del Consiglio dei Ministri</a:t>
            </a:r>
            <a:endParaRPr lang="it-IT" dirty="0"/>
          </a:p>
        </p:txBody>
      </p:sp>
      <p:sp>
        <p:nvSpPr>
          <p:cNvPr id="5" name="Segnaposto numero diapositiva 4"/>
          <p:cNvSpPr>
            <a:spLocks noGrp="1"/>
          </p:cNvSpPr>
          <p:nvPr>
            <p:ph type="sldNum" sz="quarter" idx="12"/>
          </p:nvPr>
        </p:nvSpPr>
        <p:spPr/>
        <p:txBody>
          <a:bodyPr/>
          <a:lstStyle/>
          <a:p>
            <a:fld id="{9959F6AF-3148-4D90-83DA-CB520B34E7ED}" type="slidenum">
              <a:rPr lang="it-IT" smtClean="0"/>
              <a:pPr/>
              <a:t>9</a:t>
            </a:fld>
            <a:endParaRPr lang="it-IT"/>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7167</TotalTime>
  <Words>5441</Words>
  <Application>Microsoft Office PowerPoint</Application>
  <PresentationFormat>Presentazione su schermo (4:3)</PresentationFormat>
  <Paragraphs>436</Paragraphs>
  <Slides>35</Slides>
  <Notes>1</Notes>
  <HiddenSlides>0</HiddenSlides>
  <MMClips>0</MMClips>
  <ScaleCrop>false</ScaleCrop>
  <HeadingPairs>
    <vt:vector size="4" baseType="variant">
      <vt:variant>
        <vt:lpstr>Tema</vt:lpstr>
      </vt:variant>
      <vt:variant>
        <vt:i4>1</vt:i4>
      </vt:variant>
      <vt:variant>
        <vt:lpstr>Titoli diapositive</vt:lpstr>
      </vt:variant>
      <vt:variant>
        <vt:i4>35</vt:i4>
      </vt:variant>
    </vt:vector>
  </HeadingPairs>
  <TitlesOfParts>
    <vt:vector size="36" baseType="lpstr">
      <vt:lpstr>Equinozio</vt:lpstr>
      <vt:lpstr>Mechrí / Laboratorio di filosofia e cultura</vt:lpstr>
      <vt:lpstr>DDL MELONI CASELLATI (Relazione 1)</vt:lpstr>
      <vt:lpstr>DDL Meloni – Casellati (Relazione 2)</vt:lpstr>
      <vt:lpstr>DDL Meloni-Casellati (Relazione 3)</vt:lpstr>
      <vt:lpstr>Ddl Meloni – Casellati (Testo) </vt:lpstr>
      <vt:lpstr>Ddl Meloni – Casellati (Testo) </vt:lpstr>
      <vt:lpstr>Ddl Meloni – Casellati (Testo) </vt:lpstr>
      <vt:lpstr>Ddl Meloni – Casellati (Testo) </vt:lpstr>
      <vt:lpstr>Ddl Meloni – Casellati (Testo) (1)</vt:lpstr>
      <vt:lpstr>Ddl Meloni – Casellati (Testo) (a)</vt:lpstr>
      <vt:lpstr>Ddl Meloni – Casellati (Testo) (b)</vt:lpstr>
      <vt:lpstr>Ddl Meloni – Casellati (Testo) (c)</vt:lpstr>
      <vt:lpstr>Ddl Meloni – Casellati (Testo) (d)</vt:lpstr>
      <vt:lpstr>Ddl Meloni – Casellati (Testo) (e)</vt:lpstr>
      <vt:lpstr>Ddl Meloni – Casellati (Testo) (f): la resurrezione dai morti del Presidente del Consiglio in Costituzione</vt:lpstr>
      <vt:lpstr>Ddl Meloni – Casellati (Testo) (*)</vt:lpstr>
      <vt:lpstr>Ddl Meloni – Casellati (Testo)  </vt:lpstr>
      <vt:lpstr>Ddl Meloni – Casellati (Testo) </vt:lpstr>
      <vt:lpstr>Ddl Meloni – Casellati (Testo) </vt:lpstr>
      <vt:lpstr> Governi italiani dal giu. ‘45 (post liberazione) al giu. ‘53 (II legisl.)</vt:lpstr>
      <vt:lpstr>Governi ital. dal lug. ‘58 al giu. ‘72 (legisl. III, IV e V)</vt:lpstr>
      <vt:lpstr>Governi ital. dal giu. ‘72 (VI legislatura) all’ago. ‘83 (VIII legislatura) </vt:lpstr>
      <vt:lpstr>Governi ital. dall’ago. ‘83 (IX legislatura) al mag. ‘96 (XII legislatura)</vt:lpstr>
      <vt:lpstr>Governi ital. dal mag. ‘96 (XIII legislatura) all’ott.  ‘22 (XVIII legislatura)</vt:lpstr>
      <vt:lpstr>Governi italiani dal luglio 1946 al 2022(1)</vt:lpstr>
      <vt:lpstr>Governi italiani dal luglio 1946 al 2022 (2)</vt:lpstr>
      <vt:lpstr>Governi italiani dal luglio 1946 al 2022 (3)</vt:lpstr>
      <vt:lpstr>Governi italiani dal luglio 1946 al 2022 (4)</vt:lpstr>
      <vt:lpstr>Alcuni spunti di riflessione sulle affermazioni della relazione al Ddl</vt:lpstr>
      <vt:lpstr>Ulteriori questioni a) il «transfughismo»; b) la disaffezione degli elettori; c) progettualità</vt:lpstr>
      <vt:lpstr>Ulteriori questioni:  d) incapacità di elaborare e attuare riforme organiche?</vt:lpstr>
      <vt:lpstr>Altre leggi</vt:lpstr>
      <vt:lpstr>Governi post Tangentopoli: una considerazione</vt:lpstr>
      <vt:lpstr>La sfiducia costruttiva: il sistema tedesco</vt:lpstr>
      <vt:lpstr>Sfiducia costruttiva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sequestro giudiziario di beni il sequestro conservativo  ed il provvedimento d’urgenza</dc:title>
  <dc:creator>Riccardo</dc:creator>
  <cp:lastModifiedBy>Riccardo</cp:lastModifiedBy>
  <cp:revision>745</cp:revision>
  <dcterms:created xsi:type="dcterms:W3CDTF">2013-11-06T14:53:26Z</dcterms:created>
  <dcterms:modified xsi:type="dcterms:W3CDTF">2024-10-23T16:23:49Z</dcterms:modified>
</cp:coreProperties>
</file>