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60" r:id="rId4"/>
    <p:sldId id="264" r:id="rId5"/>
    <p:sldId id="302" r:id="rId6"/>
    <p:sldId id="278" r:id="rId7"/>
    <p:sldId id="279" r:id="rId8"/>
    <p:sldId id="280" r:id="rId9"/>
    <p:sldId id="281" r:id="rId10"/>
    <p:sldId id="282" r:id="rId11"/>
    <p:sldId id="261" r:id="rId12"/>
    <p:sldId id="273" r:id="rId13"/>
    <p:sldId id="259" r:id="rId14"/>
    <p:sldId id="274" r:id="rId15"/>
    <p:sldId id="275" r:id="rId16"/>
    <p:sldId id="277" r:id="rId17"/>
    <p:sldId id="263" r:id="rId18"/>
    <p:sldId id="276" r:id="rId19"/>
    <p:sldId id="303" r:id="rId20"/>
    <p:sldId id="304" r:id="rId21"/>
    <p:sldId id="283" r:id="rId22"/>
    <p:sldId id="266" r:id="rId23"/>
    <p:sldId id="305" r:id="rId24"/>
    <p:sldId id="267" r:id="rId25"/>
    <p:sldId id="268" r:id="rId26"/>
    <p:sldId id="269" r:id="rId27"/>
    <p:sldId id="270" r:id="rId28"/>
    <p:sldId id="271" r:id="rId29"/>
    <p:sldId id="272" r:id="rId30"/>
    <p:sldId id="265" r:id="rId31"/>
    <p:sldId id="284" r:id="rId32"/>
    <p:sldId id="289" r:id="rId33"/>
    <p:sldId id="290" r:id="rId34"/>
    <p:sldId id="291" r:id="rId35"/>
    <p:sldId id="292" r:id="rId36"/>
    <p:sldId id="293" r:id="rId37"/>
    <p:sldId id="285" r:id="rId38"/>
    <p:sldId id="294" r:id="rId39"/>
    <p:sldId id="301" r:id="rId40"/>
    <p:sldId id="296" r:id="rId41"/>
    <p:sldId id="297" r:id="rId42"/>
    <p:sldId id="298" r:id="rId43"/>
    <p:sldId id="299" r:id="rId44"/>
    <p:sldId id="300"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autoAdjust="0"/>
    <p:restoredTop sz="88856" autoAdjust="0"/>
  </p:normalViewPr>
  <p:slideViewPr>
    <p:cSldViewPr>
      <p:cViewPr>
        <p:scale>
          <a:sx n="82" d="100"/>
          <a:sy n="82" d="100"/>
        </p:scale>
        <p:origin x="-780" y="708"/>
      </p:cViewPr>
      <p:guideLst>
        <p:guide orient="horz" pos="2160"/>
        <p:guide pos="2880"/>
      </p:guideLst>
    </p:cSldViewPr>
  </p:slideViewPr>
  <p:notesTextViewPr>
    <p:cViewPr>
      <p:scale>
        <a:sx n="1" d="1"/>
        <a:sy n="1" d="1"/>
      </p:scale>
      <p:origin x="0" y="0"/>
    </p:cViewPr>
  </p:notesTextViewPr>
  <p:sorterViewPr>
    <p:cViewPr>
      <p:scale>
        <a:sx n="75" d="100"/>
        <a:sy n="75" d="100"/>
      </p:scale>
      <p:origin x="0" y="94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897127-D869-469F-80F2-6B0F79351C4A}" type="datetimeFigureOut">
              <a:rPr lang="it-IT" smtClean="0"/>
              <a:pPr/>
              <a:t>02/04/2016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5D4727-B8B8-4505-8B4E-8BFC58769C78}" type="slidenum">
              <a:rPr lang="it-IT" smtClean="0"/>
              <a:pPr/>
              <a:t>‹N›</a:t>
            </a:fld>
            <a:endParaRPr lang="it-IT"/>
          </a:p>
        </p:txBody>
      </p:sp>
    </p:spTree>
    <p:extLst>
      <p:ext uri="{BB962C8B-B14F-4D97-AF65-F5344CB8AC3E}">
        <p14:creationId xmlns:p14="http://schemas.microsoft.com/office/powerpoint/2010/main" xmlns="" val="311267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pPr/>
              <a:t>21</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Generation of 3D nMTCs with optimal hNSC‐laden Al‐CMC‐Ag bioink. A) Schematic illustrating the major stages of the method for direct‐write printing hNSCs with bioink for 3D culture and differentiation. B) Printed gel scaffold comprising optimal 5% w/v Al, 5% w/v CMC, and 1.5% w/v Ag. C) Live (Calcein AM) and dead (propidium iodide; PI) hNSC staining within optimal printed gel scaffold. D) Poorly defined scaffold structures comprising 0.5% and 2.5% w/v Ag. E) Consistency/homogeneity of optimal bioink (green line) demonstrated by extrusion force required for printing. Water control (blue line) employed for comparison. F) Indentation modulus (</a:t>
            </a:r>
            <a:r>
              <a:rPr i="1"/>
              <a:t>E</a:t>
            </a:r>
            <a:r>
              <a:rPr baseline="-25000"/>
              <a:t>Ind</a:t>
            </a:r>
            <a:r>
              <a:rPr/>
              <a:t>; blue bars) of optimal gel over time (mean ± S.D.; </a:t>
            </a:r>
            <a:r>
              <a:rPr i="1"/>
              <a:t>n</a:t>
            </a:r>
            <a:r>
              <a:rPr/>
              <a:t> = 3) and % modulus (green dots) remaining at a specified time point relative to the initial modulus at day 0 (</a:t>
            </a:r>
            <a:r>
              <a:rPr i="1"/>
              <a:t>E</a:t>
            </a:r>
            <a:r>
              <a:rPr baseline="-25000"/>
              <a:t>Ind</a:t>
            </a:r>
            <a:r>
              <a:rPr/>
              <a:t>0).</a:t>
            </a:r>
          </a:p>
          <a:p>
            <a:endParaRPr/>
          </a:p>
          <a:p>
            <a:r>
              <a:rPr lang="en-GB"/>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xmlns="" val="166856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65D4727-B8B8-4505-8B4E-8BFC58769C78}" type="slidenum">
              <a:rPr lang="it-IT" smtClean="0"/>
              <a:pPr/>
              <a:t>24</a:t>
            </a:fld>
            <a:endParaRPr lang="it-IT"/>
          </a:p>
        </p:txBody>
      </p:sp>
    </p:spTree>
    <p:extLst>
      <p:ext uri="{BB962C8B-B14F-4D97-AF65-F5344CB8AC3E}">
        <p14:creationId xmlns:p14="http://schemas.microsoft.com/office/powerpoint/2010/main" xmlns="" val="215057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p>
        </p:txBody>
      </p:sp>
      <p:sp>
        <p:nvSpPr>
          <p:cNvPr id="109572"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2AEBFDB-2CE3-443E-9548-177749F87829}" type="slidenum">
              <a:rPr lang="it-IT" altLang="it-IT" smtClean="0">
                <a:solidFill>
                  <a:srgbClr val="000000"/>
                </a:solidFill>
                <a:latin typeface="Arial" charset="0"/>
                <a:cs typeface="Arial" charset="0"/>
              </a:rPr>
              <a:pPr eaLnBrk="1" hangingPunct="1">
                <a:spcBef>
                  <a:spcPct val="0"/>
                </a:spcBef>
              </a:pPr>
              <a:t>33</a:t>
            </a:fld>
            <a:endParaRPr lang="it-IT" altLang="it-IT" smtClean="0">
              <a:solidFill>
                <a:srgbClr val="000000"/>
              </a:solidFill>
              <a:latin typeface="Arial" charset="0"/>
              <a:cs typeface="Arial" charset="0"/>
            </a:endParaRPr>
          </a:p>
        </p:txBody>
      </p:sp>
    </p:spTree>
    <p:extLst>
      <p:ext uri="{BB962C8B-B14F-4D97-AF65-F5344CB8AC3E}">
        <p14:creationId xmlns:p14="http://schemas.microsoft.com/office/powerpoint/2010/main" xmlns="" val="26589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dirty="0" smtClean="0"/>
          </a:p>
        </p:txBody>
      </p:sp>
      <p:sp>
        <p:nvSpPr>
          <p:cNvPr id="112644"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0354987-29A4-4C79-97FC-A0081D937676}" type="slidenum">
              <a:rPr lang="it-IT" altLang="it-IT" smtClean="0">
                <a:solidFill>
                  <a:srgbClr val="000000"/>
                </a:solidFill>
                <a:latin typeface="Arial" charset="0"/>
              </a:rPr>
              <a:pPr eaLnBrk="1" hangingPunct="1">
                <a:spcBef>
                  <a:spcPct val="0"/>
                </a:spcBef>
              </a:pPr>
              <a:t>34</a:t>
            </a:fld>
            <a:endParaRPr lang="it-IT" altLang="it-IT" smtClean="0">
              <a:solidFill>
                <a:srgbClr val="000000"/>
              </a:solidFill>
              <a:latin typeface="Arial" charset="0"/>
            </a:endParaRPr>
          </a:p>
        </p:txBody>
      </p:sp>
    </p:spTree>
    <p:extLst>
      <p:ext uri="{BB962C8B-B14F-4D97-AF65-F5344CB8AC3E}">
        <p14:creationId xmlns:p14="http://schemas.microsoft.com/office/powerpoint/2010/main" xmlns="" val="213267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dirty="0" smtClean="0"/>
          </a:p>
        </p:txBody>
      </p:sp>
      <p:sp>
        <p:nvSpPr>
          <p:cNvPr id="113668"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32320E8-8307-48B2-9BF6-1E2B2A4E3953}" type="slidenum">
              <a:rPr lang="it-IT" altLang="it-IT" smtClean="0">
                <a:solidFill>
                  <a:srgbClr val="000000"/>
                </a:solidFill>
                <a:latin typeface="Arial" charset="0"/>
              </a:rPr>
              <a:pPr eaLnBrk="1" hangingPunct="1">
                <a:spcBef>
                  <a:spcPct val="0"/>
                </a:spcBef>
              </a:pPr>
              <a:t>35</a:t>
            </a:fld>
            <a:endParaRPr lang="it-IT" altLang="it-IT" smtClean="0">
              <a:solidFill>
                <a:srgbClr val="000000"/>
              </a:solidFill>
              <a:latin typeface="Arial" charset="0"/>
            </a:endParaRPr>
          </a:p>
        </p:txBody>
      </p:sp>
    </p:spTree>
    <p:extLst>
      <p:ext uri="{BB962C8B-B14F-4D97-AF65-F5344CB8AC3E}">
        <p14:creationId xmlns:p14="http://schemas.microsoft.com/office/powerpoint/2010/main" xmlns="" val="20608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dirty="0" smtClean="0"/>
          </a:p>
        </p:txBody>
      </p:sp>
      <p:sp>
        <p:nvSpPr>
          <p:cNvPr id="114692"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30241E3-A747-4E0F-AA3D-700964590299}" type="slidenum">
              <a:rPr lang="it-IT" altLang="it-IT" smtClean="0">
                <a:solidFill>
                  <a:srgbClr val="000000"/>
                </a:solidFill>
                <a:latin typeface="Arial" charset="0"/>
              </a:rPr>
              <a:pPr eaLnBrk="1" hangingPunct="1">
                <a:spcBef>
                  <a:spcPct val="0"/>
                </a:spcBef>
              </a:pPr>
              <a:t>36</a:t>
            </a:fld>
            <a:endParaRPr lang="it-IT" altLang="it-IT" smtClean="0">
              <a:solidFill>
                <a:srgbClr val="000000"/>
              </a:solidFill>
              <a:latin typeface="Arial" charset="0"/>
            </a:endParaRPr>
          </a:p>
        </p:txBody>
      </p:sp>
    </p:spTree>
    <p:extLst>
      <p:ext uri="{BB962C8B-B14F-4D97-AF65-F5344CB8AC3E}">
        <p14:creationId xmlns:p14="http://schemas.microsoft.com/office/powerpoint/2010/main" xmlns="" val="50996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334483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164291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213723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‹N›</a:t>
            </a:fld>
            <a:endParaRPr lang="en-GB"/>
          </a:p>
        </p:txBody>
      </p:sp>
    </p:spTree>
    <p:extLst>
      <p:ext uri="{BB962C8B-B14F-4D97-AF65-F5344CB8AC3E}">
        <p14:creationId xmlns:p14="http://schemas.microsoft.com/office/powerpoint/2010/main" xmlns="" val="78685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3"/>
          <p:cNvSpPr>
            <a:spLocks noGrp="1"/>
          </p:cNvSpPr>
          <p:nvPr>
            <p:ph type="dt" sz="half" idx="10"/>
          </p:nvPr>
        </p:nvSpPr>
        <p:spPr/>
        <p:txBody>
          <a:bodyPr/>
          <a:lstStyle>
            <a:lvl1pPr>
              <a:defRPr/>
            </a:lvl1pPr>
          </a:lstStyle>
          <a:p>
            <a:pPr>
              <a:defRPr/>
            </a:pPr>
            <a:endParaRPr lang="it-IT"/>
          </a:p>
        </p:txBody>
      </p:sp>
      <p:sp>
        <p:nvSpPr>
          <p:cNvPr id="4" name="Segnaposto piè di pagina 9"/>
          <p:cNvSpPr>
            <a:spLocks noGrp="1"/>
          </p:cNvSpPr>
          <p:nvPr>
            <p:ph type="ftr" sz="quarter" idx="11"/>
          </p:nvPr>
        </p:nvSpPr>
        <p:spPr/>
        <p:txBody>
          <a:bodyPr/>
          <a:lstStyle>
            <a:lvl1pPr>
              <a:defRPr/>
            </a:lvl1pPr>
          </a:lstStyle>
          <a:p>
            <a:pPr>
              <a:defRPr/>
            </a:pPr>
            <a:endParaRPr lang="it-IT"/>
          </a:p>
        </p:txBody>
      </p:sp>
      <p:sp>
        <p:nvSpPr>
          <p:cNvPr id="5" name="Segnaposto numero diapositiva 21"/>
          <p:cNvSpPr>
            <a:spLocks noGrp="1"/>
          </p:cNvSpPr>
          <p:nvPr>
            <p:ph type="sldNum" sz="quarter" idx="12"/>
          </p:nvPr>
        </p:nvSpPr>
        <p:spPr/>
        <p:txBody>
          <a:bodyPr/>
          <a:lstStyle>
            <a:lvl1pPr>
              <a:defRPr/>
            </a:lvl1pPr>
          </a:lstStyle>
          <a:p>
            <a:pPr>
              <a:defRPr/>
            </a:pPr>
            <a:fld id="{EAD69FE7-C5B7-47B8-A2CA-89E4F67F5251}" type="slidenum">
              <a:rPr lang="it-IT"/>
              <a:pPr>
                <a:defRPr/>
              </a:pPr>
              <a:t>‹N›</a:t>
            </a:fld>
            <a:endParaRPr lang="it-IT"/>
          </a:p>
        </p:txBody>
      </p:sp>
    </p:spTree>
    <p:extLst>
      <p:ext uri="{BB962C8B-B14F-4D97-AF65-F5344CB8AC3E}">
        <p14:creationId xmlns:p14="http://schemas.microsoft.com/office/powerpoint/2010/main" xmlns="" val="302190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247884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156585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392814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132127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361063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328001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271887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A63207-99CD-49DD-83A2-FFEACF4D4ABC}" type="datetimeFigureOut">
              <a:rPr lang="it-IT" smtClean="0"/>
              <a:pPr/>
              <a:t>02/04/2016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354630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63207-99CD-49DD-83A2-FFEACF4D4ABC}" type="datetimeFigureOut">
              <a:rPr lang="it-IT" smtClean="0"/>
              <a:pPr/>
              <a:t>02/04/2016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5F2AE-1340-4264-A2F7-3A198308629C}" type="slidenum">
              <a:rPr lang="it-IT" smtClean="0"/>
              <a:pPr/>
              <a:t>‹N›</a:t>
            </a:fld>
            <a:endParaRPr lang="it-IT"/>
          </a:p>
        </p:txBody>
      </p:sp>
    </p:spTree>
    <p:extLst>
      <p:ext uri="{BB962C8B-B14F-4D97-AF65-F5344CB8AC3E}">
        <p14:creationId xmlns:p14="http://schemas.microsoft.com/office/powerpoint/2010/main" xmlns="" val="881382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onlinelibrary.wiley.com/doi/10.1002/adhm.201600095/full"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8311" y="309075"/>
            <a:ext cx="6930073"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asellaDiTesto 2"/>
          <p:cNvSpPr txBox="1"/>
          <p:nvPr/>
        </p:nvSpPr>
        <p:spPr>
          <a:xfrm>
            <a:off x="107504" y="2636912"/>
            <a:ext cx="8666027" cy="2400657"/>
          </a:xfrm>
          <a:prstGeom prst="rect">
            <a:avLst/>
          </a:prstGeom>
          <a:noFill/>
        </p:spPr>
        <p:txBody>
          <a:bodyPr wrap="none" rtlCol="0">
            <a:spAutoFit/>
          </a:bodyPr>
          <a:lstStyle/>
          <a:p>
            <a:r>
              <a:rPr lang="it-IT" sz="2800" dirty="0" smtClean="0">
                <a:solidFill>
                  <a:schemeClr val="bg1">
                    <a:lumMod val="65000"/>
                  </a:schemeClr>
                </a:solidFill>
              </a:rPr>
              <a:t>1. VIVENTE NON VIVENTE (20 febbraio 2016)</a:t>
            </a:r>
          </a:p>
          <a:p>
            <a:r>
              <a:rPr lang="it-IT" sz="2800" dirty="0" smtClean="0">
                <a:solidFill>
                  <a:schemeClr val="bg1">
                    <a:lumMod val="65000"/>
                  </a:schemeClr>
                </a:solidFill>
              </a:rPr>
              <a:t>2. NATURALE – ARTIFICIALE (5 marzo 2016)</a:t>
            </a:r>
          </a:p>
          <a:p>
            <a:r>
              <a:rPr lang="it-IT" sz="2800" dirty="0" smtClean="0">
                <a:solidFill>
                  <a:schemeClr val="bg1">
                    <a:lumMod val="65000"/>
                  </a:schemeClr>
                </a:solidFill>
              </a:rPr>
              <a:t>3. SESSUATO</a:t>
            </a:r>
            <a:r>
              <a:rPr lang="it-IT" sz="2800" dirty="0">
                <a:solidFill>
                  <a:schemeClr val="bg1">
                    <a:lumMod val="65000"/>
                  </a:schemeClr>
                </a:solidFill>
              </a:rPr>
              <a:t> </a:t>
            </a:r>
            <a:r>
              <a:rPr lang="it-IT" sz="2800" dirty="0" smtClean="0">
                <a:solidFill>
                  <a:schemeClr val="bg1">
                    <a:lumMod val="65000"/>
                  </a:schemeClr>
                </a:solidFill>
              </a:rPr>
              <a:t>– ASESSUATO (19 marzo 2016)</a:t>
            </a:r>
          </a:p>
          <a:p>
            <a:r>
              <a:rPr lang="it-IT" sz="3800" dirty="0" smtClean="0">
                <a:solidFill>
                  <a:srgbClr val="FF0000"/>
                </a:solidFill>
              </a:rPr>
              <a:t>4. UMANO  – POST UMANO (2 aprile 2016)</a:t>
            </a:r>
          </a:p>
          <a:p>
            <a:r>
              <a:rPr lang="it-IT" sz="2800" dirty="0" smtClean="0">
                <a:solidFill>
                  <a:schemeClr val="bg1">
                    <a:lumMod val="65000"/>
                  </a:schemeClr>
                </a:solidFill>
              </a:rPr>
              <a:t>5. UGUAGLIANZA – INEGUAGLIANZA (16 aprile 2016)</a:t>
            </a:r>
            <a:endParaRPr lang="it-IT" sz="2800" dirty="0">
              <a:solidFill>
                <a:schemeClr val="bg1">
                  <a:lumMod val="65000"/>
                </a:schemeClr>
              </a:solidFill>
            </a:endParaRPr>
          </a:p>
        </p:txBody>
      </p:sp>
    </p:spTree>
    <p:extLst>
      <p:ext uri="{BB962C8B-B14F-4D97-AF65-F5344CB8AC3E}">
        <p14:creationId xmlns:p14="http://schemas.microsoft.com/office/powerpoint/2010/main" xmlns="" val="3121281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43608" y="2708920"/>
            <a:ext cx="6583534" cy="830997"/>
          </a:xfrm>
          <a:prstGeom prst="rect">
            <a:avLst/>
          </a:prstGeom>
          <a:noFill/>
        </p:spPr>
        <p:txBody>
          <a:bodyPr wrap="none" rtlCol="0">
            <a:spAutoFit/>
          </a:bodyPr>
          <a:lstStyle/>
          <a:p>
            <a:r>
              <a:rPr lang="it-IT" sz="4800" b="1" dirty="0" smtClean="0">
                <a:solidFill>
                  <a:schemeClr val="accent5">
                    <a:lumMod val="75000"/>
                  </a:schemeClr>
                </a:solidFill>
                <a:effectLst>
                  <a:outerShdw blurRad="38100" dist="38100" dir="2700000" algn="tl">
                    <a:srgbClr val="000000">
                      <a:alpha val="43137"/>
                    </a:srgbClr>
                  </a:outerShdw>
                </a:effectLst>
              </a:rPr>
              <a:t>Al di là di parole e idee….</a:t>
            </a:r>
            <a:endParaRPr lang="it-IT" sz="4800" b="1" dirty="0">
              <a:solidFill>
                <a:schemeClr val="accent5">
                  <a:lumMod val="75000"/>
                </a:schemeClr>
              </a:solidFill>
              <a:effectLst>
                <a:outerShdw blurRad="38100" dist="38100" dir="2700000" algn="tl">
                  <a:srgbClr val="000000">
                    <a:alpha val="43137"/>
                  </a:srgbClr>
                </a:outerShdw>
              </a:effectLst>
            </a:endParaRPr>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357"/>
          <a:stretch/>
        </p:blipFill>
        <p:spPr bwMode="auto">
          <a:xfrm>
            <a:off x="6228184" y="321196"/>
            <a:ext cx="2648004" cy="217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3861048"/>
            <a:ext cx="4812407" cy="2705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19" y="116632"/>
            <a:ext cx="2694235" cy="22442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4168" y="4509120"/>
            <a:ext cx="2626429" cy="1938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276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88639"/>
            <a:ext cx="6913190" cy="5920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971600" y="6237312"/>
            <a:ext cx="7196650" cy="584775"/>
          </a:xfrm>
          <a:prstGeom prst="rect">
            <a:avLst/>
          </a:prstGeom>
          <a:noFill/>
        </p:spPr>
        <p:txBody>
          <a:bodyPr wrap="none" rtlCol="0">
            <a:spAutoFit/>
          </a:bodyPr>
          <a:lstStyle/>
          <a:p>
            <a:r>
              <a:rPr lang="it-IT" sz="3200" dirty="0" smtClean="0">
                <a:solidFill>
                  <a:srgbClr val="00B0F0"/>
                </a:solidFill>
                <a:effectLst>
                  <a:outerShdw blurRad="38100" dist="38100" dir="2700000" algn="tl">
                    <a:srgbClr val="000000">
                      <a:alpha val="43137"/>
                    </a:srgbClr>
                  </a:outerShdw>
                </a:effectLst>
              </a:rPr>
              <a:t>INTERNET DELLE COSE – Internet of </a:t>
            </a:r>
            <a:r>
              <a:rPr lang="it-IT" sz="3200" dirty="0" err="1" smtClean="0">
                <a:solidFill>
                  <a:srgbClr val="00B0F0"/>
                </a:solidFill>
                <a:effectLst>
                  <a:outerShdw blurRad="38100" dist="38100" dir="2700000" algn="tl">
                    <a:srgbClr val="000000">
                      <a:alpha val="43137"/>
                    </a:srgbClr>
                  </a:outerShdw>
                </a:effectLst>
              </a:rPr>
              <a:t>things</a:t>
            </a:r>
            <a:endParaRPr lang="it-IT" sz="32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142944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257822" y="1839685"/>
            <a:ext cx="4572000" cy="646331"/>
          </a:xfrm>
          <a:prstGeom prst="rect">
            <a:avLst/>
          </a:prstGeom>
        </p:spPr>
        <p:txBody>
          <a:bodyPr>
            <a:spAutoFit/>
          </a:bodyPr>
          <a:lstStyle/>
          <a:p>
            <a:r>
              <a:rPr lang="it-IT" dirty="0"/>
              <a:t>https://www.youtube.com/watch?v=kq8wcjQYW90&amp;index=2&amp;list=PLD4B1B7AB8011CFB7</a:t>
            </a:r>
          </a:p>
        </p:txBody>
      </p:sp>
      <p:sp>
        <p:nvSpPr>
          <p:cNvPr id="4" name="Rettangolo 3"/>
          <p:cNvSpPr/>
          <p:nvPr/>
        </p:nvSpPr>
        <p:spPr>
          <a:xfrm>
            <a:off x="2286000" y="3429000"/>
            <a:ext cx="4572000" cy="646331"/>
          </a:xfrm>
          <a:prstGeom prst="rect">
            <a:avLst/>
          </a:prstGeom>
        </p:spPr>
        <p:txBody>
          <a:bodyPr>
            <a:spAutoFit/>
          </a:bodyPr>
          <a:lstStyle/>
          <a:p>
            <a:r>
              <a:rPr lang="it-IT" dirty="0"/>
              <a:t>https://www.youtube.com/watch?v=RTdRUwl9JsA&amp;list=PLD4B1B7AB8011CFB7&amp;index=3</a:t>
            </a:r>
          </a:p>
        </p:txBody>
      </p:sp>
    </p:spTree>
    <p:extLst>
      <p:ext uri="{BB962C8B-B14F-4D97-AF65-F5344CB8AC3E}">
        <p14:creationId xmlns:p14="http://schemas.microsoft.com/office/powerpoint/2010/main" xmlns="" val="1070383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404664"/>
            <a:ext cx="4572000" cy="4832092"/>
          </a:xfrm>
          <a:prstGeom prst="rect">
            <a:avLst/>
          </a:prstGeom>
          <a:ln w="12700" cap="rnd">
            <a:solidFill>
              <a:schemeClr val="accent5">
                <a:lumMod val="75000"/>
              </a:schemeClr>
            </a:solidFill>
          </a:ln>
        </p:spPr>
        <p:txBody>
          <a:bodyPr>
            <a:spAutoFit/>
          </a:bodyPr>
          <a:lstStyle/>
          <a:p>
            <a:pPr marL="457200" indent="-457200">
              <a:buFont typeface="Arial" panose="020B0604020202020204" pitchFamily="34" charset="0"/>
              <a:buChar char="•"/>
            </a:pPr>
            <a:r>
              <a:rPr lang="it-IT" sz="2800" dirty="0">
                <a:solidFill>
                  <a:schemeClr val="accent5">
                    <a:lumMod val="50000"/>
                  </a:schemeClr>
                </a:solidFill>
                <a:effectLst>
                  <a:outerShdw blurRad="38100" dist="38100" dir="2700000" algn="tl">
                    <a:srgbClr val="000000">
                      <a:alpha val="43137"/>
                    </a:srgbClr>
                  </a:outerShdw>
                </a:effectLst>
              </a:rPr>
              <a:t>termostati;</a:t>
            </a:r>
          </a:p>
          <a:p>
            <a:pPr marL="457200" indent="-457200">
              <a:buFont typeface="Arial" panose="020B0604020202020204" pitchFamily="34" charset="0"/>
              <a:buChar char="•"/>
            </a:pPr>
            <a:r>
              <a:rPr lang="it-IT" sz="2800" dirty="0" smtClean="0">
                <a:solidFill>
                  <a:schemeClr val="accent5">
                    <a:lumMod val="50000"/>
                  </a:schemeClr>
                </a:solidFill>
                <a:effectLst>
                  <a:outerShdw blurRad="38100" dist="38100" dir="2700000" algn="tl">
                    <a:srgbClr val="000000">
                      <a:alpha val="43137"/>
                    </a:srgbClr>
                  </a:outerShdw>
                </a:effectLst>
              </a:rPr>
              <a:t>videocamere</a:t>
            </a:r>
            <a:r>
              <a:rPr lang="it-IT" sz="2800" dirty="0">
                <a:solidFill>
                  <a:schemeClr val="accent5">
                    <a:lumMod val="50000"/>
                  </a:schemeClr>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it-IT" sz="2800" dirty="0" smtClean="0">
                <a:solidFill>
                  <a:schemeClr val="accent5">
                    <a:lumMod val="50000"/>
                  </a:schemeClr>
                </a:solidFill>
                <a:effectLst>
                  <a:outerShdw blurRad="38100" dist="38100" dir="2700000" algn="tl">
                    <a:srgbClr val="000000">
                      <a:alpha val="43137"/>
                    </a:srgbClr>
                  </a:outerShdw>
                </a:effectLst>
              </a:rPr>
              <a:t>rilevatori </a:t>
            </a:r>
            <a:r>
              <a:rPr lang="it-IT" sz="2800" dirty="0">
                <a:solidFill>
                  <a:schemeClr val="accent5">
                    <a:lumMod val="50000"/>
                  </a:schemeClr>
                </a:solidFill>
                <a:effectLst>
                  <a:outerShdw blurRad="38100" dist="38100" dir="2700000" algn="tl">
                    <a:srgbClr val="000000">
                      <a:alpha val="43137"/>
                    </a:srgbClr>
                  </a:outerShdw>
                </a:effectLst>
              </a:rPr>
              <a:t>di luminosità; </a:t>
            </a:r>
          </a:p>
          <a:p>
            <a:pPr marL="457200" indent="-457200">
              <a:buFont typeface="Arial" panose="020B0604020202020204" pitchFamily="34" charset="0"/>
              <a:buChar char="•"/>
            </a:pPr>
            <a:r>
              <a:rPr lang="it-IT" sz="2800" dirty="0" smtClean="0">
                <a:solidFill>
                  <a:schemeClr val="accent5">
                    <a:lumMod val="50000"/>
                  </a:schemeClr>
                </a:solidFill>
                <a:effectLst>
                  <a:outerShdw blurRad="38100" dist="38100" dir="2700000" algn="tl">
                    <a:srgbClr val="000000">
                      <a:alpha val="43137"/>
                    </a:srgbClr>
                  </a:outerShdw>
                </a:effectLst>
              </a:rPr>
              <a:t>rivelatori </a:t>
            </a:r>
            <a:r>
              <a:rPr lang="it-IT" sz="2800" dirty="0">
                <a:solidFill>
                  <a:schemeClr val="accent5">
                    <a:lumMod val="50000"/>
                  </a:schemeClr>
                </a:solidFill>
                <a:effectLst>
                  <a:outerShdw blurRad="38100" dist="38100" dir="2700000" algn="tl">
                    <a:srgbClr val="000000">
                      <a:alpha val="43137"/>
                    </a:srgbClr>
                  </a:outerShdw>
                </a:effectLst>
              </a:rPr>
              <a:t>di umidità;</a:t>
            </a:r>
          </a:p>
          <a:p>
            <a:pPr marL="457200" indent="-457200">
              <a:buFont typeface="Arial" panose="020B0604020202020204" pitchFamily="34" charset="0"/>
              <a:buChar char="•"/>
            </a:pPr>
            <a:r>
              <a:rPr lang="it-IT" sz="2800" dirty="0" smtClean="0">
                <a:solidFill>
                  <a:schemeClr val="accent5">
                    <a:lumMod val="50000"/>
                  </a:schemeClr>
                </a:solidFill>
                <a:effectLst>
                  <a:outerShdw blurRad="38100" dist="38100" dir="2700000" algn="tl">
                    <a:srgbClr val="000000">
                      <a:alpha val="43137"/>
                    </a:srgbClr>
                  </a:outerShdw>
                </a:effectLst>
              </a:rPr>
              <a:t>orologi</a:t>
            </a:r>
            <a:r>
              <a:rPr lang="it-IT" sz="2800" dirty="0">
                <a:solidFill>
                  <a:schemeClr val="accent5">
                    <a:lumMod val="50000"/>
                  </a:schemeClr>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it-IT" sz="2800" dirty="0" err="1" smtClean="0">
                <a:solidFill>
                  <a:schemeClr val="accent5">
                    <a:lumMod val="50000"/>
                  </a:schemeClr>
                </a:solidFill>
                <a:effectLst>
                  <a:outerShdw blurRad="38100" dist="38100" dir="2700000" algn="tl">
                    <a:srgbClr val="000000">
                      <a:alpha val="43137"/>
                    </a:srgbClr>
                  </a:outerShdw>
                </a:effectLst>
              </a:rPr>
              <a:t>wearable</a:t>
            </a:r>
            <a:r>
              <a:rPr lang="it-IT" sz="2800" dirty="0" smtClean="0">
                <a:solidFill>
                  <a:schemeClr val="accent5">
                    <a:lumMod val="50000"/>
                  </a:schemeClr>
                </a:solidFill>
                <a:effectLst>
                  <a:outerShdw blurRad="38100" dist="38100" dir="2700000" algn="tl">
                    <a:srgbClr val="000000">
                      <a:alpha val="43137"/>
                    </a:srgbClr>
                  </a:outerShdw>
                </a:effectLst>
              </a:rPr>
              <a:t> </a:t>
            </a:r>
            <a:r>
              <a:rPr lang="it-IT" sz="2800" dirty="0">
                <a:solidFill>
                  <a:schemeClr val="accent5">
                    <a:lumMod val="50000"/>
                  </a:schemeClr>
                </a:solidFill>
                <a:effectLst>
                  <a:outerShdw blurRad="38100" dist="38100" dir="2700000" algn="tl">
                    <a:srgbClr val="000000">
                      <a:alpha val="43137"/>
                    </a:srgbClr>
                  </a:outerShdw>
                </a:effectLst>
              </a:rPr>
              <a:t>(oggetti da indossare, come braccialetti connessi e orologi);</a:t>
            </a:r>
          </a:p>
          <a:p>
            <a:pPr marL="457200" indent="-457200">
              <a:buFont typeface="Arial" panose="020B0604020202020204" pitchFamily="34" charset="0"/>
              <a:buChar char="•"/>
            </a:pPr>
            <a:r>
              <a:rPr lang="it-IT" sz="2800" dirty="0" smtClean="0">
                <a:solidFill>
                  <a:schemeClr val="accent5">
                    <a:lumMod val="50000"/>
                  </a:schemeClr>
                </a:solidFill>
                <a:effectLst>
                  <a:outerShdw blurRad="38100" dist="38100" dir="2700000" algn="tl">
                    <a:srgbClr val="000000">
                      <a:alpha val="43137"/>
                    </a:srgbClr>
                  </a:outerShdw>
                </a:effectLst>
              </a:rPr>
              <a:t>sensori </a:t>
            </a:r>
            <a:r>
              <a:rPr lang="it-IT" sz="2800" dirty="0">
                <a:solidFill>
                  <a:schemeClr val="accent5">
                    <a:lumMod val="50000"/>
                  </a:schemeClr>
                </a:solidFill>
                <a:effectLst>
                  <a:outerShdw blurRad="38100" dist="38100" dir="2700000" algn="tl">
                    <a:srgbClr val="000000">
                      <a:alpha val="43137"/>
                    </a:srgbClr>
                  </a:outerShdw>
                </a:effectLst>
              </a:rPr>
              <a:t>ambientali e territoriali.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764704"/>
            <a:ext cx="3732415"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uppo 4"/>
          <p:cNvGrpSpPr/>
          <p:nvPr/>
        </p:nvGrpSpPr>
        <p:grpSpPr>
          <a:xfrm>
            <a:off x="400793" y="1739838"/>
            <a:ext cx="8203655" cy="4701354"/>
            <a:chOff x="274491" y="1739838"/>
            <a:chExt cx="8203655" cy="4701354"/>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4491" y="1739838"/>
              <a:ext cx="8203655" cy="4689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sellaDiTesto 3"/>
            <p:cNvSpPr txBox="1"/>
            <p:nvPr/>
          </p:nvSpPr>
          <p:spPr>
            <a:xfrm>
              <a:off x="323528" y="5964138"/>
              <a:ext cx="1657570" cy="477054"/>
            </a:xfrm>
            <a:prstGeom prst="rect">
              <a:avLst/>
            </a:prstGeom>
            <a:noFill/>
          </p:spPr>
          <p:txBody>
            <a:bodyPr wrap="none" rtlCol="0">
              <a:spAutoFit/>
            </a:bodyPr>
            <a:lstStyle/>
            <a:p>
              <a:r>
                <a:rPr lang="it-IT" sz="2500" dirty="0" err="1" smtClean="0">
                  <a:solidFill>
                    <a:schemeClr val="accent1">
                      <a:lumMod val="50000"/>
                    </a:schemeClr>
                  </a:solidFill>
                  <a:effectLst>
                    <a:outerShdw blurRad="38100" dist="38100" dir="2700000" algn="tl">
                      <a:srgbClr val="000000">
                        <a:alpha val="43137"/>
                      </a:srgbClr>
                    </a:outerShdw>
                  </a:effectLst>
                </a:rPr>
                <a:t>Egg</a:t>
              </a:r>
              <a:r>
                <a:rPr lang="it-IT" sz="2500" dirty="0" smtClean="0">
                  <a:solidFill>
                    <a:schemeClr val="accent1">
                      <a:lumMod val="50000"/>
                    </a:schemeClr>
                  </a:solidFill>
                  <a:effectLst>
                    <a:outerShdw blurRad="38100" dist="38100" dir="2700000" algn="tl">
                      <a:srgbClr val="000000">
                        <a:alpha val="43137"/>
                      </a:srgbClr>
                    </a:outerShdw>
                  </a:effectLst>
                </a:rPr>
                <a:t> </a:t>
              </a:r>
              <a:r>
                <a:rPr lang="it-IT" sz="2500" dirty="0" err="1" smtClean="0">
                  <a:solidFill>
                    <a:schemeClr val="accent1">
                      <a:lumMod val="50000"/>
                    </a:schemeClr>
                  </a:solidFill>
                  <a:effectLst>
                    <a:outerShdw blurRad="38100" dist="38100" dir="2700000" algn="tl">
                      <a:srgbClr val="000000">
                        <a:alpha val="43137"/>
                      </a:srgbClr>
                    </a:outerShdw>
                  </a:effectLst>
                </a:rPr>
                <a:t>minder</a:t>
              </a:r>
              <a:endParaRPr lang="it-IT" sz="2500" dirty="0">
                <a:solidFill>
                  <a:schemeClr val="accent1">
                    <a:lumMod val="50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xmlns="" val="40353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88640"/>
            <a:ext cx="1799068" cy="47852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8384"/>
          <a:stretch/>
        </p:blipFill>
        <p:spPr bwMode="auto">
          <a:xfrm>
            <a:off x="2267744" y="404664"/>
            <a:ext cx="6553860" cy="5511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 name="Connettore 1 3"/>
          <p:cNvCxnSpPr/>
          <p:nvPr/>
        </p:nvCxnSpPr>
        <p:spPr>
          <a:xfrm>
            <a:off x="107504" y="1700808"/>
            <a:ext cx="216024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107504" y="3038138"/>
            <a:ext cx="216024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58187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1232" b="40273"/>
          <a:stretch/>
        </p:blipFill>
        <p:spPr bwMode="auto">
          <a:xfrm>
            <a:off x="290464" y="116632"/>
            <a:ext cx="8590411" cy="6510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6104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9721" b="10264"/>
          <a:stretch/>
        </p:blipFill>
        <p:spPr bwMode="auto">
          <a:xfrm>
            <a:off x="395536" y="87480"/>
            <a:ext cx="8424936" cy="67258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6104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188640"/>
            <a:ext cx="5891869" cy="707886"/>
          </a:xfrm>
          <a:prstGeom prst="rect">
            <a:avLst/>
          </a:prstGeom>
          <a:noFill/>
        </p:spPr>
        <p:txBody>
          <a:bodyPr wrap="none" rtlCol="0">
            <a:spAutoFit/>
          </a:bodyPr>
          <a:lstStyle/>
          <a:p>
            <a:r>
              <a:rPr lang="it-IT" sz="4000" dirty="0" smtClean="0">
                <a:solidFill>
                  <a:schemeClr val="accent5">
                    <a:lumMod val="75000"/>
                  </a:schemeClr>
                </a:solidFill>
              </a:rPr>
              <a:t>Internet of </a:t>
            </a:r>
            <a:r>
              <a:rPr lang="it-IT" sz="4000" dirty="0" err="1" smtClean="0">
                <a:solidFill>
                  <a:schemeClr val="accent5">
                    <a:lumMod val="75000"/>
                  </a:schemeClr>
                </a:solidFill>
              </a:rPr>
              <a:t>things</a:t>
            </a:r>
            <a:r>
              <a:rPr lang="it-IT" sz="4000" dirty="0" smtClean="0">
                <a:solidFill>
                  <a:schemeClr val="accent5">
                    <a:lumMod val="75000"/>
                  </a:schemeClr>
                </a:solidFill>
              </a:rPr>
              <a:t> – SANITA’</a:t>
            </a:r>
            <a:endParaRPr lang="it-IT" sz="4000" dirty="0">
              <a:solidFill>
                <a:schemeClr val="accent5">
                  <a:lumMod val="75000"/>
                </a:schemeClr>
              </a:solidFill>
            </a:endParaRPr>
          </a:p>
        </p:txBody>
      </p:sp>
      <p:grpSp>
        <p:nvGrpSpPr>
          <p:cNvPr id="8" name="Gruppo 7"/>
          <p:cNvGrpSpPr/>
          <p:nvPr/>
        </p:nvGrpSpPr>
        <p:grpSpPr>
          <a:xfrm>
            <a:off x="1979712" y="1569071"/>
            <a:ext cx="4896544" cy="4392488"/>
            <a:chOff x="2484562" y="1772816"/>
            <a:chExt cx="4103662" cy="3528392"/>
          </a:xfrm>
        </p:grpSpPr>
        <p:sp>
          <p:nvSpPr>
            <p:cNvPr id="7" name="Ovale 6"/>
            <p:cNvSpPr/>
            <p:nvPr/>
          </p:nvSpPr>
          <p:spPr>
            <a:xfrm>
              <a:off x="2484562" y="1772816"/>
              <a:ext cx="4103662" cy="35283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89386" y="1916832"/>
              <a:ext cx="3894013" cy="3240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grpSp>
      <p:sp>
        <p:nvSpPr>
          <p:cNvPr id="6" name="Ovale 5"/>
          <p:cNvSpPr/>
          <p:nvPr/>
        </p:nvSpPr>
        <p:spPr>
          <a:xfrm>
            <a:off x="5796136" y="4725144"/>
            <a:ext cx="2412268" cy="194421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rPr>
              <a:t>RELAZIONE MEDICO-PAZIENTE</a:t>
            </a:r>
            <a:endParaRPr lang="it-IT" sz="2000" dirty="0">
              <a:solidFill>
                <a:schemeClr val="bg1"/>
              </a:solidFill>
              <a:effectLst>
                <a:outerShdw blurRad="38100" dist="38100" dir="2700000" algn="tl">
                  <a:srgbClr val="000000">
                    <a:alpha val="43137"/>
                  </a:srgbClr>
                </a:outerShdw>
              </a:effectLst>
            </a:endParaRPr>
          </a:p>
        </p:txBody>
      </p:sp>
      <p:sp>
        <p:nvSpPr>
          <p:cNvPr id="5" name="Ovale 4"/>
          <p:cNvSpPr/>
          <p:nvPr/>
        </p:nvSpPr>
        <p:spPr>
          <a:xfrm>
            <a:off x="251520" y="4198098"/>
            <a:ext cx="2520280" cy="1584176"/>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effectLst>
                  <a:outerShdw blurRad="38100" dist="38100" dir="2700000" algn="tl">
                    <a:srgbClr val="000000">
                      <a:alpha val="43137"/>
                    </a:srgbClr>
                  </a:outerShdw>
                </a:effectLst>
              </a:rPr>
              <a:t>GESTIONE ED ELABORAZIONE DEI DATI BIOMETRICI</a:t>
            </a:r>
            <a:endParaRPr lang="it-IT" dirty="0">
              <a:effectLst>
                <a:outerShdw blurRad="38100" dist="38100" dir="2700000" algn="tl">
                  <a:srgbClr val="000000">
                    <a:alpha val="43137"/>
                  </a:srgbClr>
                </a:outerShdw>
              </a:effectLst>
            </a:endParaRPr>
          </a:p>
        </p:txBody>
      </p:sp>
      <p:sp>
        <p:nvSpPr>
          <p:cNvPr id="4" name="Ovale 3"/>
          <p:cNvSpPr/>
          <p:nvPr/>
        </p:nvSpPr>
        <p:spPr>
          <a:xfrm>
            <a:off x="5508104" y="1537073"/>
            <a:ext cx="2304256" cy="1152103"/>
          </a:xfrm>
          <a:prstGeom prst="ellipse">
            <a:avLst/>
          </a:pr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effectLst>
                  <a:outerShdw blurRad="38100" dist="38100" dir="2700000" algn="tl">
                    <a:srgbClr val="000000">
                      <a:alpha val="43137"/>
                    </a:srgbClr>
                  </a:outerShdw>
                </a:effectLst>
              </a:rPr>
              <a:t>TELEMEDICINA</a:t>
            </a:r>
            <a:endParaRPr lang="it-IT" dirty="0">
              <a:effectLst>
                <a:outerShdw blurRad="38100" dist="38100" dir="2700000" algn="tl">
                  <a:srgbClr val="000000">
                    <a:alpha val="43137"/>
                  </a:srgbClr>
                </a:outerShdw>
              </a:effectLst>
            </a:endParaRPr>
          </a:p>
        </p:txBody>
      </p:sp>
      <p:sp>
        <p:nvSpPr>
          <p:cNvPr id="3" name="Ovale 2"/>
          <p:cNvSpPr/>
          <p:nvPr/>
        </p:nvSpPr>
        <p:spPr>
          <a:xfrm>
            <a:off x="899592" y="1531765"/>
            <a:ext cx="2160240" cy="115212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effectLst>
                  <a:outerShdw blurRad="38100" dist="38100" dir="2700000" algn="tl">
                    <a:srgbClr val="000000">
                      <a:alpha val="43137"/>
                    </a:srgbClr>
                  </a:outerShdw>
                </a:effectLst>
              </a:rPr>
              <a:t>DIAGNOSTICA</a:t>
            </a:r>
            <a:endParaRPr lang="it-IT" dirty="0">
              <a:effectLst>
                <a:outerShdw blurRad="38100" dist="38100" dir="2700000" algn="tl">
                  <a:srgbClr val="000000">
                    <a:alpha val="43137"/>
                  </a:srgbClr>
                </a:outerShdw>
              </a:effectLst>
            </a:endParaRPr>
          </a:p>
        </p:txBody>
      </p:sp>
      <p:sp>
        <p:nvSpPr>
          <p:cNvPr id="9" name="Ovale 8"/>
          <p:cNvSpPr/>
          <p:nvPr/>
        </p:nvSpPr>
        <p:spPr>
          <a:xfrm>
            <a:off x="1975545" y="5301208"/>
            <a:ext cx="1584176" cy="1152128"/>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effectLst>
                  <a:outerShdw blurRad="38100" dist="38100" dir="2700000" algn="tl">
                    <a:srgbClr val="000000">
                      <a:alpha val="43137"/>
                    </a:srgbClr>
                  </a:outerShdw>
                </a:effectLst>
              </a:rPr>
              <a:t>BIG DATA</a:t>
            </a:r>
            <a:endParaRPr lang="it-IT"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9572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7744" y="76448"/>
            <a:ext cx="4443785" cy="6690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6104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660400" y="355600"/>
            <a:ext cx="7810500" cy="6134100"/>
          </a:xfrm>
          <a:prstGeom prst="rect">
            <a:avLst/>
          </a:prstGeom>
        </p:spPr>
      </p:pic>
      <p:sp>
        <p:nvSpPr>
          <p:cNvPr id="3" name="CasellaDiTesto 2"/>
          <p:cNvSpPr txBox="1"/>
          <p:nvPr/>
        </p:nvSpPr>
        <p:spPr>
          <a:xfrm>
            <a:off x="3442778" y="6460213"/>
            <a:ext cx="2293833" cy="369332"/>
          </a:xfrm>
          <a:prstGeom prst="rect">
            <a:avLst/>
          </a:prstGeom>
          <a:noFill/>
        </p:spPr>
        <p:txBody>
          <a:bodyPr wrap="none" rtlCol="0">
            <a:spAutoFit/>
          </a:bodyPr>
          <a:lstStyle/>
          <a:p>
            <a:r>
              <a:rPr lang="it-IT" b="1" smtClean="0">
                <a:solidFill>
                  <a:srgbClr val="FF0000"/>
                </a:solidFill>
              </a:rPr>
              <a:t>INGENERIA TISSUTALE</a:t>
            </a:r>
            <a:endParaRPr lang="it-IT" b="1">
              <a:solidFill>
                <a:srgbClr val="FF0000"/>
              </a:solidFill>
            </a:endParaRPr>
          </a:p>
        </p:txBody>
      </p:sp>
    </p:spTree>
    <p:extLst>
      <p:ext uri="{BB962C8B-B14F-4D97-AF65-F5344CB8AC3E}">
        <p14:creationId xmlns:p14="http://schemas.microsoft.com/office/powerpoint/2010/main" xmlns="" val="1200976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839794"/>
            <a:ext cx="6101283" cy="4617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539552" y="5733256"/>
            <a:ext cx="3387851" cy="584775"/>
          </a:xfrm>
          <a:prstGeom prst="rect">
            <a:avLst/>
          </a:prstGeom>
          <a:noFill/>
        </p:spPr>
        <p:txBody>
          <a:bodyPr wrap="none" rtlCol="0">
            <a:spAutoFit/>
          </a:bodyPr>
          <a:lstStyle/>
          <a:p>
            <a:r>
              <a:rPr lang="it-IT" sz="3200" dirty="0" smtClean="0"/>
              <a:t>Homo </a:t>
            </a:r>
            <a:r>
              <a:rPr lang="it-IT" sz="3200" dirty="0" err="1" smtClean="0"/>
              <a:t>tecnologicus</a:t>
            </a:r>
            <a:endParaRPr lang="it-IT" sz="3200" dirty="0"/>
          </a:p>
        </p:txBody>
      </p:sp>
      <p:sp>
        <p:nvSpPr>
          <p:cNvPr id="4" name="CasellaDiTesto 3"/>
          <p:cNvSpPr txBox="1"/>
          <p:nvPr/>
        </p:nvSpPr>
        <p:spPr>
          <a:xfrm>
            <a:off x="5222504" y="5733256"/>
            <a:ext cx="3886000" cy="584775"/>
          </a:xfrm>
          <a:prstGeom prst="rect">
            <a:avLst/>
          </a:prstGeom>
          <a:noFill/>
        </p:spPr>
        <p:txBody>
          <a:bodyPr wrap="none" rtlCol="0">
            <a:spAutoFit/>
          </a:bodyPr>
          <a:lstStyle/>
          <a:p>
            <a:r>
              <a:rPr lang="it-IT" sz="3200" dirty="0" smtClean="0"/>
              <a:t>Homo sapiens </a:t>
            </a:r>
            <a:r>
              <a:rPr lang="it-IT" sz="3200" dirty="0" err="1" smtClean="0"/>
              <a:t>sapiens</a:t>
            </a:r>
            <a:endParaRPr lang="it-IT" sz="3200" dirty="0"/>
          </a:p>
        </p:txBody>
      </p:sp>
      <p:sp>
        <p:nvSpPr>
          <p:cNvPr id="5" name="CasellaDiTesto 4"/>
          <p:cNvSpPr txBox="1"/>
          <p:nvPr/>
        </p:nvSpPr>
        <p:spPr>
          <a:xfrm>
            <a:off x="4211960" y="5733256"/>
            <a:ext cx="772776" cy="784830"/>
          </a:xfrm>
          <a:prstGeom prst="rect">
            <a:avLst/>
          </a:prstGeom>
          <a:noFill/>
        </p:spPr>
        <p:txBody>
          <a:bodyPr wrap="none" rtlCol="0">
            <a:spAutoFit/>
          </a:bodyPr>
          <a:lstStyle/>
          <a:p>
            <a:r>
              <a:rPr lang="it-IT" sz="4500" dirty="0" smtClean="0">
                <a:solidFill>
                  <a:srgbClr val="FF0000"/>
                </a:solidFill>
                <a:effectLst>
                  <a:outerShdw blurRad="38100" dist="38100" dir="2700000" algn="tl">
                    <a:srgbClr val="000000">
                      <a:alpha val="43137"/>
                    </a:srgbClr>
                  </a:outerShdw>
                </a:effectLst>
              </a:rPr>
              <a:t>VS</a:t>
            </a:r>
            <a:endParaRPr lang="it-IT" sz="45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83969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0" y="584200"/>
            <a:ext cx="9144000" cy="5676228"/>
          </a:xfrm>
          <a:prstGeom prst="rect">
            <a:avLst/>
          </a:prstGeom>
        </p:spPr>
      </p:pic>
    </p:spTree>
    <p:extLst>
      <p:ext uri="{BB962C8B-B14F-4D97-AF65-F5344CB8AC3E}">
        <p14:creationId xmlns:p14="http://schemas.microsoft.com/office/powerpoint/2010/main" xmlns="" val="1791497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1" y="419084"/>
            <a:ext cx="8228160" cy="724396"/>
          </a:xfrm>
        </p:spPr>
        <p:txBody>
          <a:bodyPr tIns="12801"/>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a:t>Functional 3D Neural Mini‐Tissues from Printed Gel‐Based Bioink and Human Neural Stem Cells</a:t>
            </a:r>
          </a:p>
        </p:txBody>
      </p:sp>
      <p:pic>
        <p:nvPicPr>
          <p:cNvPr id="2051" name="Picture 2"/>
          <p:cNvPicPr>
            <a:picLocks noChangeAspect="1" noChangeArrowheads="1"/>
          </p:cNvPicPr>
          <p:nvPr/>
        </p:nvPicPr>
        <p:blipFill>
          <a:blip r:embed="rId3" cstate="print"/>
          <a:srcRect/>
          <a:stretch>
            <a:fillRect/>
          </a:stretch>
        </p:blipFill>
        <p:spPr bwMode="auto">
          <a:xfrm>
            <a:off x="1035824" y="1306342"/>
            <a:ext cx="6893996" cy="4320000"/>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15200" y="620561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a:solidFill>
                  <a:srgbClr val="000000"/>
                </a:solidFill>
              </a:rPr>
              <a:t>Advanced Healthcare Materials</a:t>
            </a:r>
            <a:r>
              <a:rPr lang="en-GB" sz="1000">
                <a:solidFill>
                  <a:srgbClr val="000000"/>
                </a:solidFill>
              </a:rPr>
              <a:t/>
            </a:r>
            <a:br>
              <a:rPr lang="en-GB" sz="1000">
                <a:solidFill>
                  <a:srgbClr val="000000"/>
                </a:solidFill>
              </a:rPr>
            </a:br>
            <a:r>
              <a:rPr lang="en-GB" sz="1000">
                <a:solidFill>
                  <a:srgbClr val="000000"/>
                </a:solidFill>
              </a:rPr>
              <a:t>29 MAR 2016 DOI: 10.1002/adhm.201600095</a:t>
            </a:r>
            <a:br>
              <a:rPr lang="en-GB" sz="1000">
                <a:solidFill>
                  <a:srgbClr val="000000"/>
                </a:solidFill>
              </a:rPr>
            </a:br>
            <a:r>
              <a:rPr lang="en-GB" sz="1000">
                <a:solidFill>
                  <a:srgbClr val="000000"/>
                </a:solidFill>
                <a:hlinkClick r:id="rId5"/>
              </a:rPr>
              <a:t>http://onlinelibrary.wiley.com/doi/10.1002/adhm.201600095/full#adhm201600095-fig-0001</a:t>
            </a:r>
          </a:p>
        </p:txBody>
      </p:sp>
    </p:spTree>
    <p:extLst>
      <p:ext uri="{BB962C8B-B14F-4D97-AF65-F5344CB8AC3E}">
        <p14:creationId xmlns:p14="http://schemas.microsoft.com/office/powerpoint/2010/main" xmlns="" val="24563035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88640"/>
            <a:ext cx="4005392" cy="2671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sellaDiTesto 2"/>
          <p:cNvSpPr txBox="1"/>
          <p:nvPr/>
        </p:nvSpPr>
        <p:spPr>
          <a:xfrm>
            <a:off x="1421440" y="4725144"/>
            <a:ext cx="6174896" cy="1077218"/>
          </a:xfrm>
          <a:prstGeom prst="rect">
            <a:avLst/>
          </a:prstGeom>
          <a:noFill/>
        </p:spPr>
        <p:txBody>
          <a:bodyPr wrap="none" rtlCol="0">
            <a:spAutoFit/>
          </a:bodyPr>
          <a:lstStyle/>
          <a:p>
            <a:r>
              <a:rPr lang="it-IT" sz="3200" dirty="0" smtClean="0"/>
              <a:t>Project Daniel – </a:t>
            </a:r>
            <a:r>
              <a:rPr lang="it-IT" sz="3200" dirty="0" err="1" smtClean="0"/>
              <a:t>Not</a:t>
            </a:r>
            <a:r>
              <a:rPr lang="it-IT" sz="3200" dirty="0" smtClean="0"/>
              <a:t> </a:t>
            </a:r>
            <a:r>
              <a:rPr lang="it-IT" sz="3200" dirty="0" err="1" smtClean="0"/>
              <a:t>impossible</a:t>
            </a:r>
            <a:r>
              <a:rPr lang="it-IT" sz="3200" dirty="0" smtClean="0"/>
              <a:t> Lab </a:t>
            </a:r>
          </a:p>
          <a:p>
            <a:pPr algn="ctr"/>
            <a:r>
              <a:rPr lang="it-IT" sz="3200" dirty="0" smtClean="0"/>
              <a:t>(1 arto a settimana!) </a:t>
            </a:r>
            <a:endParaRPr lang="it-IT" sz="3200" dirty="0"/>
          </a:p>
        </p:txBody>
      </p:sp>
      <p:sp>
        <p:nvSpPr>
          <p:cNvPr id="4" name="Rettangolo 3"/>
          <p:cNvSpPr/>
          <p:nvPr/>
        </p:nvSpPr>
        <p:spPr>
          <a:xfrm>
            <a:off x="1403648" y="6156012"/>
            <a:ext cx="6552728" cy="400110"/>
          </a:xfrm>
          <a:prstGeom prst="rect">
            <a:avLst/>
          </a:prstGeom>
        </p:spPr>
        <p:txBody>
          <a:bodyPr wrap="square">
            <a:spAutoFit/>
          </a:bodyPr>
          <a:lstStyle/>
          <a:p>
            <a:r>
              <a:rPr lang="it-IT" sz="2000" dirty="0">
                <a:solidFill>
                  <a:schemeClr val="accent5">
                    <a:lumMod val="75000"/>
                  </a:schemeClr>
                </a:solidFill>
                <a:effectLst>
                  <a:outerShdw blurRad="38100" dist="38100" dir="2700000" algn="tl">
                    <a:srgbClr val="000000">
                      <a:alpha val="43137"/>
                    </a:srgbClr>
                  </a:outerShdw>
                </a:effectLst>
              </a:rPr>
              <a:t>http://www.notimpossiblenow.com/labs/project-daniel</a:t>
            </a: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1920" y="1557582"/>
            <a:ext cx="4753988" cy="2660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CasellaDiTesto 4"/>
          <p:cNvSpPr txBox="1"/>
          <p:nvPr/>
        </p:nvSpPr>
        <p:spPr>
          <a:xfrm>
            <a:off x="7120281" y="194400"/>
            <a:ext cx="1672189" cy="369332"/>
          </a:xfrm>
          <a:prstGeom prst="rect">
            <a:avLst/>
          </a:prstGeom>
          <a:noFill/>
        </p:spPr>
        <p:txBody>
          <a:bodyPr wrap="none" rtlCol="0">
            <a:spAutoFit/>
          </a:bodyPr>
          <a:lstStyle/>
          <a:p>
            <a:r>
              <a:rPr lang="it-IT" dirty="0" smtClean="0"/>
              <a:t>(Canada &amp; USA)</a:t>
            </a:r>
            <a:endParaRPr lang="it-IT" dirty="0"/>
          </a:p>
        </p:txBody>
      </p:sp>
      <p:sp>
        <p:nvSpPr>
          <p:cNvPr id="2" name="CasellaDiTesto 1"/>
          <p:cNvSpPr txBox="1"/>
          <p:nvPr/>
        </p:nvSpPr>
        <p:spPr>
          <a:xfrm>
            <a:off x="7855382" y="4202600"/>
            <a:ext cx="766557" cy="369332"/>
          </a:xfrm>
          <a:prstGeom prst="rect">
            <a:avLst/>
          </a:prstGeom>
          <a:noFill/>
        </p:spPr>
        <p:txBody>
          <a:bodyPr wrap="none" rtlCol="0">
            <a:spAutoFit/>
          </a:bodyPr>
          <a:lstStyle/>
          <a:p>
            <a:r>
              <a:rPr lang="it-IT" dirty="0"/>
              <a:t>S</a:t>
            </a:r>
            <a:r>
              <a:rPr lang="it-IT" dirty="0" smtClean="0"/>
              <a:t>udan</a:t>
            </a:r>
            <a:endParaRPr lang="it-IT" dirty="0"/>
          </a:p>
        </p:txBody>
      </p:sp>
    </p:spTree>
    <p:extLst>
      <p:ext uri="{BB962C8B-B14F-4D97-AF65-F5344CB8AC3E}">
        <p14:creationId xmlns:p14="http://schemas.microsoft.com/office/powerpoint/2010/main" xmlns="" val="264885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0" y="3105835"/>
            <a:ext cx="4572000" cy="646331"/>
          </a:xfrm>
          <a:prstGeom prst="rect">
            <a:avLst/>
          </a:prstGeom>
        </p:spPr>
        <p:txBody>
          <a:bodyPr>
            <a:spAutoFit/>
          </a:bodyPr>
          <a:lstStyle/>
          <a:p>
            <a:r>
              <a:rPr lang="it-IT" dirty="0"/>
              <a:t>http://</a:t>
            </a:r>
            <a:r>
              <a:rPr lang="it-IT" dirty="0" err="1"/>
              <a:t>www.notimpossiblenow.com</a:t>
            </a:r>
            <a:r>
              <a:rPr lang="it-IT" dirty="0"/>
              <a:t>/</a:t>
            </a:r>
            <a:r>
              <a:rPr lang="it-IT" dirty="0" err="1"/>
              <a:t>labs</a:t>
            </a:r>
            <a:r>
              <a:rPr lang="it-IT" dirty="0"/>
              <a:t>/</a:t>
            </a:r>
            <a:r>
              <a:rPr lang="it-IT" dirty="0" err="1"/>
              <a:t>project-daniel</a:t>
            </a:r>
            <a:endParaRPr lang="it-IT" dirty="0"/>
          </a:p>
        </p:txBody>
      </p:sp>
    </p:spTree>
    <p:extLst>
      <p:ext uri="{BB962C8B-B14F-4D97-AF65-F5344CB8AC3E}">
        <p14:creationId xmlns:p14="http://schemas.microsoft.com/office/powerpoint/2010/main" xmlns="" val="1168866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2525" y="188640"/>
            <a:ext cx="6838950" cy="203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2848419" y="2327930"/>
            <a:ext cx="3447162" cy="369332"/>
          </a:xfrm>
          <a:prstGeom prst="rect">
            <a:avLst/>
          </a:prstGeom>
          <a:noFill/>
        </p:spPr>
        <p:txBody>
          <a:bodyPr wrap="none" rtlCol="0">
            <a:spAutoFit/>
          </a:bodyPr>
          <a:lstStyle/>
          <a:p>
            <a:r>
              <a:rPr lang="it-IT" dirty="0" smtClean="0"/>
              <a:t>Lee </a:t>
            </a:r>
            <a:r>
              <a:rPr lang="it-IT" dirty="0" err="1" smtClean="0"/>
              <a:t>Cronin</a:t>
            </a:r>
            <a:r>
              <a:rPr lang="it-IT" dirty="0" smtClean="0"/>
              <a:t>, University of Glasgow</a:t>
            </a:r>
            <a:endParaRPr lang="it-IT" dirty="0"/>
          </a:p>
        </p:txBody>
      </p:sp>
      <p:pic>
        <p:nvPicPr>
          <p:cNvPr id="15364" name="Picture 4"/>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sharpenSoften amount="50000"/>
                    </a14:imgEffect>
                    <a14:imgEffect>
                      <a14:brightnessContrast contrast="-27000"/>
                    </a14:imgEffect>
                  </a14:imgLayer>
                </a14:imgProps>
              </a:ext>
              <a:ext uri="{28A0092B-C50C-407E-A947-70E740481C1C}">
                <a14:useLocalDpi xmlns:a14="http://schemas.microsoft.com/office/drawing/2010/main" xmlns="" val="0"/>
              </a:ext>
            </a:extLst>
          </a:blip>
          <a:srcRect/>
          <a:stretch>
            <a:fillRect/>
          </a:stretch>
        </p:blipFill>
        <p:spPr bwMode="auto">
          <a:xfrm>
            <a:off x="4427984" y="3573016"/>
            <a:ext cx="4381500" cy="2628900"/>
          </a:xfrm>
          <a:prstGeom prst="rect">
            <a:avLst/>
          </a:prstGeom>
          <a:ln>
            <a:noFill/>
          </a:ln>
          <a:effectLst>
            <a:outerShdw blurRad="292100" dist="139700" dir="2700000" algn="tl" rotWithShape="0">
              <a:srgbClr val="333333">
                <a:alpha val="38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sellaDiTesto 2"/>
          <p:cNvSpPr txBox="1"/>
          <p:nvPr/>
        </p:nvSpPr>
        <p:spPr>
          <a:xfrm>
            <a:off x="429464" y="3284984"/>
            <a:ext cx="3819892" cy="2554545"/>
          </a:xfrm>
          <a:prstGeom prst="rect">
            <a:avLst/>
          </a:prstGeom>
          <a:solidFill>
            <a:schemeClr val="accent5">
              <a:lumMod val="60000"/>
              <a:lumOff val="40000"/>
            </a:schemeClr>
          </a:solidFill>
          <a:ln>
            <a:solidFill>
              <a:srgbClr val="00B0F0"/>
            </a:solidFill>
          </a:ln>
        </p:spPr>
        <p:txBody>
          <a:bodyPr wrap="none" rtlCol="0">
            <a:spAutoFit/>
          </a:bodyPr>
          <a:lstStyle/>
          <a:p>
            <a:pPr algn="ctr"/>
            <a:r>
              <a:rPr lang="it-IT" sz="3200" dirty="0" smtClean="0"/>
              <a:t>Medicine stampate </a:t>
            </a:r>
          </a:p>
          <a:p>
            <a:pPr algn="ctr"/>
            <a:r>
              <a:rPr lang="it-IT" sz="3200" dirty="0" smtClean="0"/>
              <a:t>grazie alla </a:t>
            </a:r>
          </a:p>
          <a:p>
            <a:pPr algn="ctr"/>
            <a:r>
              <a:rPr lang="it-IT" sz="3200" dirty="0" smtClean="0"/>
              <a:t>tecnologia 3D avendo</a:t>
            </a:r>
          </a:p>
          <a:p>
            <a:pPr algn="ctr"/>
            <a:r>
              <a:rPr lang="it-IT" sz="3200" dirty="0" smtClean="0"/>
              <a:t>solo la ricetta medica </a:t>
            </a:r>
          </a:p>
          <a:p>
            <a:pPr algn="ctr"/>
            <a:r>
              <a:rPr lang="it-IT" sz="3200" dirty="0" smtClean="0"/>
              <a:t>tra le mani!</a:t>
            </a:r>
            <a:endParaRPr lang="it-IT" sz="3200" dirty="0"/>
          </a:p>
        </p:txBody>
      </p:sp>
    </p:spTree>
    <p:extLst>
      <p:ext uri="{BB962C8B-B14F-4D97-AF65-F5344CB8AC3E}">
        <p14:creationId xmlns:p14="http://schemas.microsoft.com/office/powerpoint/2010/main" xmlns="" val="1215404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92535"/>
            <a:ext cx="9144000" cy="6272929"/>
          </a:xfrm>
          <a:prstGeom prst="rect">
            <a:avLst/>
          </a:prstGeom>
        </p:spPr>
      </p:pic>
      <p:sp>
        <p:nvSpPr>
          <p:cNvPr id="4" name="CasellaDiTesto 3"/>
          <p:cNvSpPr txBox="1"/>
          <p:nvPr/>
        </p:nvSpPr>
        <p:spPr>
          <a:xfrm>
            <a:off x="7164288" y="548680"/>
            <a:ext cx="1382045" cy="369332"/>
          </a:xfrm>
          <a:prstGeom prst="rect">
            <a:avLst/>
          </a:prstGeom>
          <a:noFill/>
        </p:spPr>
        <p:txBody>
          <a:bodyPr wrap="none" rtlCol="0">
            <a:spAutoFit/>
          </a:bodyPr>
          <a:lstStyle/>
          <a:p>
            <a:r>
              <a:rPr lang="it-IT" dirty="0" smtClean="0">
                <a:solidFill>
                  <a:schemeClr val="bg1"/>
                </a:solidFill>
              </a:rPr>
              <a:t>(Cina &amp; USA)</a:t>
            </a:r>
            <a:endParaRPr lang="it-IT" dirty="0">
              <a:solidFill>
                <a:schemeClr val="bg1"/>
              </a:solidFill>
            </a:endParaRPr>
          </a:p>
        </p:txBody>
      </p:sp>
    </p:spTree>
    <p:extLst>
      <p:ext uri="{BB962C8B-B14F-4D97-AF65-F5344CB8AC3E}">
        <p14:creationId xmlns:p14="http://schemas.microsoft.com/office/powerpoint/2010/main" xmlns="" val="630412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0952" y="260648"/>
            <a:ext cx="7988441" cy="6021288"/>
          </a:xfrm>
          <a:prstGeom prst="rect">
            <a:avLst/>
          </a:prstGeom>
        </p:spPr>
      </p:pic>
      <p:sp>
        <p:nvSpPr>
          <p:cNvPr id="3" name="CasellaDiTesto 2"/>
          <p:cNvSpPr txBox="1"/>
          <p:nvPr/>
        </p:nvSpPr>
        <p:spPr>
          <a:xfrm>
            <a:off x="1758704" y="6372036"/>
            <a:ext cx="5780750" cy="369332"/>
          </a:xfrm>
          <a:prstGeom prst="rect">
            <a:avLst/>
          </a:prstGeom>
          <a:noFill/>
        </p:spPr>
        <p:txBody>
          <a:bodyPr wrap="none" rtlCol="0">
            <a:spAutoFit/>
          </a:bodyPr>
          <a:lstStyle/>
          <a:p>
            <a:r>
              <a:rPr lang="it-IT" dirty="0" smtClean="0"/>
              <a:t>Valvola cardiaca (USA; verranno presto provate sulle pecore)</a:t>
            </a:r>
            <a:endParaRPr lang="it-IT" dirty="0"/>
          </a:p>
        </p:txBody>
      </p:sp>
    </p:spTree>
    <p:extLst>
      <p:ext uri="{BB962C8B-B14F-4D97-AF65-F5344CB8AC3E}">
        <p14:creationId xmlns:p14="http://schemas.microsoft.com/office/powerpoint/2010/main" xmlns="" val="982283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59054"/>
            <a:ext cx="9144000" cy="5139891"/>
          </a:xfrm>
          <a:prstGeom prst="rect">
            <a:avLst/>
          </a:prstGeom>
        </p:spPr>
      </p:pic>
      <p:sp>
        <p:nvSpPr>
          <p:cNvPr id="3" name="CasellaDiTesto 2"/>
          <p:cNvSpPr txBox="1"/>
          <p:nvPr/>
        </p:nvSpPr>
        <p:spPr>
          <a:xfrm>
            <a:off x="8100392" y="188640"/>
            <a:ext cx="710387" cy="369332"/>
          </a:xfrm>
          <a:prstGeom prst="rect">
            <a:avLst/>
          </a:prstGeom>
          <a:noFill/>
        </p:spPr>
        <p:txBody>
          <a:bodyPr wrap="none" rtlCol="0">
            <a:spAutoFit/>
          </a:bodyPr>
          <a:lstStyle/>
          <a:p>
            <a:r>
              <a:rPr lang="it-IT" dirty="0" smtClean="0"/>
              <a:t>(USA)</a:t>
            </a:r>
            <a:endParaRPr lang="it-IT" dirty="0"/>
          </a:p>
        </p:txBody>
      </p:sp>
    </p:spTree>
    <p:extLst>
      <p:ext uri="{BB962C8B-B14F-4D97-AF65-F5344CB8AC3E}">
        <p14:creationId xmlns:p14="http://schemas.microsoft.com/office/powerpoint/2010/main" xmlns="" val="1401798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57250"/>
            <a:ext cx="9144000" cy="5143500"/>
          </a:xfrm>
          <a:prstGeom prst="rect">
            <a:avLst/>
          </a:prstGeom>
        </p:spPr>
      </p:pic>
      <p:sp>
        <p:nvSpPr>
          <p:cNvPr id="3" name="CasellaDiTesto 2"/>
          <p:cNvSpPr txBox="1"/>
          <p:nvPr/>
        </p:nvSpPr>
        <p:spPr>
          <a:xfrm>
            <a:off x="755576" y="260647"/>
            <a:ext cx="6602385" cy="461665"/>
          </a:xfrm>
          <a:prstGeom prst="rect">
            <a:avLst/>
          </a:prstGeom>
          <a:noFill/>
        </p:spPr>
        <p:txBody>
          <a:bodyPr wrap="none" rtlCol="0">
            <a:spAutoFit/>
          </a:bodyPr>
          <a:lstStyle/>
          <a:p>
            <a:pPr algn="ctr"/>
            <a:r>
              <a:rPr lang="it-IT" sz="2400" dirty="0" smtClean="0"/>
              <a:t>Polimero che ha ottenuto l’autorizzazione dalla FDA</a:t>
            </a:r>
            <a:endParaRPr lang="it-IT" sz="2400" dirty="0"/>
          </a:p>
        </p:txBody>
      </p:sp>
      <p:sp>
        <p:nvSpPr>
          <p:cNvPr id="4" name="CasellaDiTesto 3"/>
          <p:cNvSpPr txBox="1"/>
          <p:nvPr/>
        </p:nvSpPr>
        <p:spPr>
          <a:xfrm>
            <a:off x="179512" y="6237312"/>
            <a:ext cx="6453498" cy="369332"/>
          </a:xfrm>
          <a:prstGeom prst="rect">
            <a:avLst/>
          </a:prstGeom>
          <a:noFill/>
        </p:spPr>
        <p:txBody>
          <a:bodyPr wrap="none" rtlCol="0">
            <a:spAutoFit/>
          </a:bodyPr>
          <a:lstStyle/>
          <a:p>
            <a:r>
              <a:rPr lang="it-IT" dirty="0" err="1" smtClean="0"/>
              <a:t>Skull</a:t>
            </a:r>
            <a:r>
              <a:rPr lang="it-IT" dirty="0" smtClean="0"/>
              <a:t> </a:t>
            </a:r>
            <a:r>
              <a:rPr lang="it-IT" dirty="0" err="1" smtClean="0"/>
              <a:t>replacement</a:t>
            </a:r>
            <a:r>
              <a:rPr lang="it-IT" dirty="0" smtClean="0"/>
              <a:t>: successo in pazienti americani, slovacchi e cinesi</a:t>
            </a:r>
            <a:endParaRPr lang="it-IT" dirty="0"/>
          </a:p>
        </p:txBody>
      </p:sp>
    </p:spTree>
    <p:extLst>
      <p:ext uri="{BB962C8B-B14F-4D97-AF65-F5344CB8AC3E}">
        <p14:creationId xmlns:p14="http://schemas.microsoft.com/office/powerpoint/2010/main" xmlns="" val="4274679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57250"/>
            <a:ext cx="9144000" cy="5143500"/>
          </a:xfrm>
          <a:prstGeom prst="rect">
            <a:avLst/>
          </a:prstGeom>
        </p:spPr>
      </p:pic>
      <p:sp>
        <p:nvSpPr>
          <p:cNvPr id="3" name="CasellaDiTesto 2"/>
          <p:cNvSpPr txBox="1"/>
          <p:nvPr/>
        </p:nvSpPr>
        <p:spPr>
          <a:xfrm>
            <a:off x="179512" y="188640"/>
            <a:ext cx="1528432" cy="369332"/>
          </a:xfrm>
          <a:prstGeom prst="rect">
            <a:avLst/>
          </a:prstGeom>
          <a:noFill/>
        </p:spPr>
        <p:txBody>
          <a:bodyPr wrap="none" rtlCol="0">
            <a:spAutoFit/>
          </a:bodyPr>
          <a:lstStyle/>
          <a:p>
            <a:r>
              <a:rPr lang="it-IT" dirty="0" smtClean="0"/>
              <a:t>Pelle sintetica </a:t>
            </a:r>
            <a:endParaRPr lang="it-IT" dirty="0"/>
          </a:p>
        </p:txBody>
      </p:sp>
      <p:sp>
        <p:nvSpPr>
          <p:cNvPr id="4" name="CasellaDiTesto 3"/>
          <p:cNvSpPr txBox="1"/>
          <p:nvPr/>
        </p:nvSpPr>
        <p:spPr>
          <a:xfrm>
            <a:off x="179512" y="6237312"/>
            <a:ext cx="3478196" cy="369332"/>
          </a:xfrm>
          <a:prstGeom prst="rect">
            <a:avLst/>
          </a:prstGeom>
          <a:noFill/>
        </p:spPr>
        <p:txBody>
          <a:bodyPr wrap="none" rtlCol="0">
            <a:spAutoFit/>
          </a:bodyPr>
          <a:lstStyle/>
          <a:p>
            <a:r>
              <a:rPr lang="it-IT" dirty="0" smtClean="0"/>
              <a:t>Sistema usato dai soldati americani</a:t>
            </a:r>
            <a:endParaRPr lang="it-IT" dirty="0"/>
          </a:p>
        </p:txBody>
      </p:sp>
    </p:spTree>
    <p:extLst>
      <p:ext uri="{BB962C8B-B14F-4D97-AF65-F5344CB8AC3E}">
        <p14:creationId xmlns:p14="http://schemas.microsoft.com/office/powerpoint/2010/main" xmlns="" val="2875834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548680"/>
            <a:ext cx="8698404" cy="5479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10992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5576" y="5443483"/>
            <a:ext cx="4325864" cy="646331"/>
          </a:xfrm>
          <a:prstGeom prst="rect">
            <a:avLst/>
          </a:prstGeom>
          <a:noFill/>
        </p:spPr>
        <p:txBody>
          <a:bodyPr wrap="none" rtlCol="0">
            <a:spAutoFit/>
          </a:bodyPr>
          <a:lstStyle/>
          <a:p>
            <a:endParaRPr lang="it-IT" dirty="0"/>
          </a:p>
          <a:p>
            <a:r>
              <a:rPr lang="it-IT" dirty="0" smtClean="0"/>
              <a:t>Fegato sopravvissuto per 40 giorni in coltura</a:t>
            </a:r>
            <a:endParaRPr lang="it-IT"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4901845"/>
            <a:ext cx="3123233" cy="16234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Immagin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3608" y="918546"/>
            <a:ext cx="6934200" cy="3867150"/>
          </a:xfrm>
          <a:prstGeom prst="rect">
            <a:avLst/>
          </a:prstGeom>
        </p:spPr>
      </p:pic>
      <p:pic>
        <p:nvPicPr>
          <p:cNvPr id="17413"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4117" b="31359"/>
          <a:stretch/>
        </p:blipFill>
        <p:spPr bwMode="auto">
          <a:xfrm>
            <a:off x="179512" y="116632"/>
            <a:ext cx="3422154" cy="771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27314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73038"/>
            <a:ext cx="2413000" cy="233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Immagin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93670" y="301625"/>
            <a:ext cx="1152525"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063" y="2852738"/>
            <a:ext cx="3471862" cy="1944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p:cNvPicPr>
            <a:picLocks noChangeAspect="1"/>
          </p:cNvPicPr>
          <p:nvPr/>
        </p:nvPicPr>
        <p:blipFill>
          <a:blip r:embed="rId5" cstate="print"/>
          <a:stretch>
            <a:fillRect/>
          </a:stretch>
        </p:blipFill>
        <p:spPr>
          <a:xfrm>
            <a:off x="844352" y="4065588"/>
            <a:ext cx="4216400" cy="2519362"/>
          </a:xfrm>
          <a:prstGeom prst="rect">
            <a:avLst/>
          </a:prstGeom>
          <a:ln>
            <a:noFill/>
          </a:ln>
          <a:effectLst>
            <a:outerShdw blurRad="292100" dist="139700" dir="2700000" algn="tl" rotWithShape="0">
              <a:srgbClr val="333333">
                <a:alpha val="65000"/>
              </a:srgbClr>
            </a:outerShdw>
          </a:effectLst>
        </p:spPr>
      </p:pic>
      <p:sp>
        <p:nvSpPr>
          <p:cNvPr id="6" name="Freccia a destra 5"/>
          <p:cNvSpPr/>
          <p:nvPr/>
        </p:nvSpPr>
        <p:spPr>
          <a:xfrm>
            <a:off x="3419476" y="1329056"/>
            <a:ext cx="360362" cy="431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it-IT">
              <a:solidFill>
                <a:prstClr val="white"/>
              </a:solidFill>
            </a:endParaRPr>
          </a:p>
        </p:txBody>
      </p:sp>
      <p:sp>
        <p:nvSpPr>
          <p:cNvPr id="7" name="Freccia ad arco 6"/>
          <p:cNvSpPr/>
          <p:nvPr/>
        </p:nvSpPr>
        <p:spPr>
          <a:xfrm rot="7868809">
            <a:off x="5227638" y="4800600"/>
            <a:ext cx="1249362" cy="1049338"/>
          </a:xfrm>
          <a:prstGeom prst="circular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it-IT">
              <a:solidFill>
                <a:prstClr val="black"/>
              </a:solidFill>
            </a:endParaRPr>
          </a:p>
        </p:txBody>
      </p:sp>
      <p:pic>
        <p:nvPicPr>
          <p:cNvPr id="8"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16688" y="0"/>
            <a:ext cx="227965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reccia a destra 8"/>
          <p:cNvSpPr/>
          <p:nvPr/>
        </p:nvSpPr>
        <p:spPr>
          <a:xfrm>
            <a:off x="5507038" y="1322388"/>
            <a:ext cx="360362" cy="431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it-IT">
              <a:solidFill>
                <a:prstClr val="white"/>
              </a:solidFill>
            </a:endParaRPr>
          </a:p>
        </p:txBody>
      </p:sp>
      <p:sp>
        <p:nvSpPr>
          <p:cNvPr id="10" name="Freccia a destra 9"/>
          <p:cNvSpPr/>
          <p:nvPr/>
        </p:nvSpPr>
        <p:spPr>
          <a:xfrm rot="5400000">
            <a:off x="7476332" y="2201069"/>
            <a:ext cx="360362" cy="431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it-IT">
              <a:solidFill>
                <a:prstClr val="white"/>
              </a:solidFill>
            </a:endParaRPr>
          </a:p>
        </p:txBody>
      </p:sp>
    </p:spTree>
    <p:extLst>
      <p:ext uri="{BB962C8B-B14F-4D97-AF65-F5344CB8AC3E}">
        <p14:creationId xmlns:p14="http://schemas.microsoft.com/office/powerpoint/2010/main" xmlns="" val="2870765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blip>
          <a:stretch>
            <a:fillRect/>
          </a:stretch>
        </p:blipFill>
        <p:spPr>
          <a:xfrm>
            <a:off x="5220072" y="544806"/>
            <a:ext cx="2848088" cy="1898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magine 3"/>
          <p:cNvPicPr>
            <a:picLocks noChangeAspect="1"/>
          </p:cNvPicPr>
          <p:nvPr/>
        </p:nvPicPr>
        <p:blipFill>
          <a:blip r:embed="rId3" cstate="print"/>
          <a:stretch>
            <a:fillRect/>
          </a:stretch>
        </p:blipFill>
        <p:spPr>
          <a:xfrm>
            <a:off x="4886370" y="3801270"/>
            <a:ext cx="3927475" cy="1944687"/>
          </a:xfrm>
          <a:prstGeom prst="rect">
            <a:avLst/>
          </a:prstGeom>
          <a:ln>
            <a:noFill/>
          </a:ln>
          <a:effectLst>
            <a:outerShdw blurRad="190500" algn="tl" rotWithShape="0">
              <a:srgbClr val="000000">
                <a:alpha val="70000"/>
              </a:srgbClr>
            </a:outerShdw>
          </a:effectLst>
        </p:spPr>
      </p:pic>
      <p:pic>
        <p:nvPicPr>
          <p:cNvPr id="6" name="Immagine 5"/>
          <p:cNvPicPr>
            <a:picLocks noChangeAspect="1"/>
          </p:cNvPicPr>
          <p:nvPr/>
        </p:nvPicPr>
        <p:blipFill>
          <a:blip r:embed="rId4" cstate="print">
            <a:extLst/>
          </a:blip>
          <a:stretch>
            <a:fillRect/>
          </a:stretch>
        </p:blipFill>
        <p:spPr>
          <a:xfrm>
            <a:off x="155439" y="110229"/>
            <a:ext cx="3984761" cy="2102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p:cNvPicPr>
            <a:picLocks noChangeAspect="1"/>
          </p:cNvPicPr>
          <p:nvPr/>
        </p:nvPicPr>
        <p:blipFill>
          <a:blip r:embed="rId5" cstate="print">
            <a:extLst/>
          </a:blip>
          <a:stretch>
            <a:fillRect/>
          </a:stretch>
        </p:blipFill>
        <p:spPr bwMode="auto">
          <a:xfrm>
            <a:off x="771799" y="3107387"/>
            <a:ext cx="2736379" cy="2735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Freccia a destra 8"/>
          <p:cNvSpPr/>
          <p:nvPr/>
        </p:nvSpPr>
        <p:spPr>
          <a:xfrm>
            <a:off x="4211638" y="981075"/>
            <a:ext cx="360362" cy="360363"/>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0" name="Freccia a destra 9"/>
          <p:cNvSpPr/>
          <p:nvPr/>
        </p:nvSpPr>
        <p:spPr>
          <a:xfrm rot="5400000">
            <a:off x="6674437" y="2773362"/>
            <a:ext cx="360363" cy="35877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11" name="Freccia a destra 10"/>
          <p:cNvSpPr/>
          <p:nvPr/>
        </p:nvSpPr>
        <p:spPr>
          <a:xfrm rot="10800000">
            <a:off x="3996690" y="4414838"/>
            <a:ext cx="360362" cy="35877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Tree>
    <p:extLst>
      <p:ext uri="{BB962C8B-B14F-4D97-AF65-F5344CB8AC3E}">
        <p14:creationId xmlns:p14="http://schemas.microsoft.com/office/powerpoint/2010/main" xmlns="" val="778501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uppo 1"/>
          <p:cNvGrpSpPr>
            <a:grpSpLocks/>
          </p:cNvGrpSpPr>
          <p:nvPr/>
        </p:nvGrpSpPr>
        <p:grpSpPr bwMode="auto">
          <a:xfrm>
            <a:off x="1187624" y="188640"/>
            <a:ext cx="6973888" cy="6503988"/>
            <a:chOff x="1331640" y="260648"/>
            <a:chExt cx="6974160" cy="6503516"/>
          </a:xfrm>
        </p:grpSpPr>
        <p:pic>
          <p:nvPicPr>
            <p:cNvPr id="63491" name="Picture 5" descr="F:\Cellule Dentisti foto\18.12.13 tif\Campione1 19.11 30X 6.oif.files.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9265" y="3573360"/>
              <a:ext cx="3094566" cy="3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4" descr="F:\Cellule Dentisti foto\18.12.13 tif\Campione1 19.11 30X 6.oif.files.merge.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4048" y="3578210"/>
              <a:ext cx="3094566" cy="3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3" name="CasellaDiTesto 9"/>
            <p:cNvSpPr txBox="1">
              <a:spLocks noChangeArrowheads="1"/>
            </p:cNvSpPr>
            <p:nvPr/>
          </p:nvSpPr>
          <p:spPr bwMode="auto">
            <a:xfrm>
              <a:off x="4999038" y="6428718"/>
              <a:ext cx="5810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400">
                  <a:solidFill>
                    <a:srgbClr val="00FFFF"/>
                  </a:solidFill>
                  <a:latin typeface="Tahoma" pitchFamily="34" charset="0"/>
                  <a:cs typeface="Tahoma" pitchFamily="34" charset="0"/>
                </a:rPr>
                <a:t>DAPI</a:t>
              </a:r>
            </a:p>
          </p:txBody>
        </p:sp>
        <p:sp>
          <p:nvSpPr>
            <p:cNvPr id="63494" name="CasellaDiTesto 1"/>
            <p:cNvSpPr txBox="1">
              <a:spLocks noChangeArrowheads="1"/>
            </p:cNvSpPr>
            <p:nvPr/>
          </p:nvSpPr>
          <p:spPr bwMode="auto">
            <a:xfrm>
              <a:off x="1331640" y="2852936"/>
              <a:ext cx="319350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400">
                  <a:solidFill>
                    <a:srgbClr val="FFFFFF"/>
                  </a:solidFill>
                  <a:latin typeface="Tahoma" pitchFamily="34" charset="0"/>
                  <a:cs typeface="Tahoma" pitchFamily="34" charset="0"/>
                </a:rPr>
                <a:t>30X                                          DIC</a:t>
              </a:r>
            </a:p>
          </p:txBody>
        </p:sp>
        <p:grpSp>
          <p:nvGrpSpPr>
            <p:cNvPr id="63495" name="Gruppo 33"/>
            <p:cNvGrpSpPr>
              <a:grpSpLocks/>
            </p:cNvGrpSpPr>
            <p:nvPr/>
          </p:nvGrpSpPr>
          <p:grpSpPr bwMode="auto">
            <a:xfrm>
              <a:off x="1350312" y="260648"/>
              <a:ext cx="3096000" cy="3114875"/>
              <a:chOff x="1515087" y="1676400"/>
              <a:chExt cx="3465197" cy="3440322"/>
            </a:xfrm>
          </p:grpSpPr>
          <p:pic>
            <p:nvPicPr>
              <p:cNvPr id="6351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60809" y="1676400"/>
                <a:ext cx="3419475"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13" name="CasellaDiTesto 1"/>
              <p:cNvSpPr txBox="1">
                <a:spLocks noChangeArrowheads="1"/>
              </p:cNvSpPr>
              <p:nvPr/>
            </p:nvSpPr>
            <p:spPr bwMode="auto">
              <a:xfrm>
                <a:off x="1515087" y="4776788"/>
                <a:ext cx="3465197" cy="339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400">
                    <a:solidFill>
                      <a:srgbClr val="FFFFFF"/>
                    </a:solidFill>
                    <a:latin typeface="Tahoma" pitchFamily="34" charset="0"/>
                    <a:cs typeface="Tahoma" pitchFamily="34" charset="0"/>
                  </a:rPr>
                  <a:t>10X                                         DIC</a:t>
                </a:r>
              </a:p>
            </p:txBody>
          </p:sp>
        </p:grpSp>
        <p:cxnSp>
          <p:nvCxnSpPr>
            <p:cNvPr id="18" name="Connettore 1 17"/>
            <p:cNvCxnSpPr/>
            <p:nvPr/>
          </p:nvCxnSpPr>
          <p:spPr>
            <a:xfrm>
              <a:off x="7948598" y="6764164"/>
              <a:ext cx="3572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3497" name="CasellaDiTesto 1"/>
            <p:cNvSpPr txBox="1">
              <a:spLocks noChangeArrowheads="1"/>
            </p:cNvSpPr>
            <p:nvPr/>
          </p:nvSpPr>
          <p:spPr bwMode="auto">
            <a:xfrm>
              <a:off x="1350690" y="6361583"/>
              <a:ext cx="3096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400">
                  <a:solidFill>
                    <a:srgbClr val="FFFFFF"/>
                  </a:solidFill>
                  <a:latin typeface="Tahoma" pitchFamily="34" charset="0"/>
                  <a:cs typeface="Tahoma" pitchFamily="34" charset="0"/>
                </a:rPr>
                <a:t>30X                                         DIC</a:t>
              </a:r>
            </a:p>
          </p:txBody>
        </p:sp>
        <p:grpSp>
          <p:nvGrpSpPr>
            <p:cNvPr id="63498" name="Gruppo 37"/>
            <p:cNvGrpSpPr>
              <a:grpSpLocks/>
            </p:cNvGrpSpPr>
            <p:nvPr/>
          </p:nvGrpSpPr>
          <p:grpSpPr bwMode="auto">
            <a:xfrm>
              <a:off x="5004392" y="270942"/>
              <a:ext cx="3096000" cy="3093129"/>
              <a:chOff x="4932363" y="1700213"/>
              <a:chExt cx="3419475" cy="3421062"/>
            </a:xfrm>
          </p:grpSpPr>
          <p:pic>
            <p:nvPicPr>
              <p:cNvPr id="63501" name="Picture 2" descr="F:\Cellule Dentisti foto\18.12.13 tif\Campione1 19.11 10X 5.oif.files.merge.t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32363" y="1700213"/>
                <a:ext cx="3419475" cy="342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2" name="CasellaDiTesto 9"/>
              <p:cNvSpPr txBox="1">
                <a:spLocks noChangeArrowheads="1"/>
              </p:cNvSpPr>
              <p:nvPr/>
            </p:nvSpPr>
            <p:spPr bwMode="auto">
              <a:xfrm>
                <a:off x="4937125" y="4781550"/>
                <a:ext cx="5810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400">
                    <a:solidFill>
                      <a:srgbClr val="00FFFF"/>
                    </a:solidFill>
                    <a:latin typeface="Tahoma" pitchFamily="34" charset="0"/>
                    <a:cs typeface="Tahoma" pitchFamily="34" charset="0"/>
                  </a:rPr>
                  <a:t>DAPI</a:t>
                </a:r>
              </a:p>
            </p:txBody>
          </p:sp>
          <p:grpSp>
            <p:nvGrpSpPr>
              <p:cNvPr id="63503" name="Gruppo 6"/>
              <p:cNvGrpSpPr>
                <a:grpSpLocks/>
              </p:cNvGrpSpPr>
              <p:nvPr/>
            </p:nvGrpSpPr>
            <p:grpSpPr bwMode="auto">
              <a:xfrm>
                <a:off x="7648038" y="4833943"/>
                <a:ext cx="665548" cy="261937"/>
                <a:chOff x="7648341" y="4834692"/>
                <a:chExt cx="665432" cy="261610"/>
              </a:xfrm>
            </p:grpSpPr>
            <p:sp>
              <p:nvSpPr>
                <p:cNvPr id="63505" name="CasellaDiTesto 4"/>
                <p:cNvSpPr txBox="1">
                  <a:spLocks noChangeArrowheads="1"/>
                </p:cNvSpPr>
                <p:nvPr/>
              </p:nvSpPr>
              <p:spPr bwMode="auto">
                <a:xfrm>
                  <a:off x="7648341" y="4834692"/>
                  <a:ext cx="61266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100">
                      <a:solidFill>
                        <a:srgbClr val="FFFFFF"/>
                      </a:solidFill>
                      <a:latin typeface="Tahoma" pitchFamily="34" charset="0"/>
                      <a:cs typeface="Tahoma" pitchFamily="34" charset="0"/>
                    </a:rPr>
                    <a:t>100um</a:t>
                  </a:r>
                </a:p>
              </p:txBody>
            </p:sp>
            <p:grpSp>
              <p:nvGrpSpPr>
                <p:cNvPr id="63506" name="Gruppo 5"/>
                <p:cNvGrpSpPr>
                  <a:grpSpLocks/>
                </p:cNvGrpSpPr>
                <p:nvPr/>
              </p:nvGrpSpPr>
              <p:grpSpPr bwMode="auto">
                <a:xfrm>
                  <a:off x="7956376" y="5085184"/>
                  <a:ext cx="357397" cy="0"/>
                  <a:chOff x="7956376" y="5085184"/>
                  <a:chExt cx="357397" cy="0"/>
                </a:xfrm>
              </p:grpSpPr>
              <p:cxnSp>
                <p:nvCxnSpPr>
                  <p:cNvPr id="45" name="Connettore 1 44"/>
                  <p:cNvCxnSpPr/>
                  <p:nvPr/>
                </p:nvCxnSpPr>
                <p:spPr>
                  <a:xfrm>
                    <a:off x="8101998" y="2147483647"/>
                    <a:ext cx="701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8028366" y="2147483647"/>
                    <a:ext cx="736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a:off x="8172123" y="2147483647"/>
                    <a:ext cx="718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7956488" y="2147483647"/>
                    <a:ext cx="718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a:off x="8242248" y="2147483647"/>
                    <a:ext cx="718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42" name="Connettore 1 41"/>
              <p:cNvCxnSpPr/>
              <p:nvPr/>
            </p:nvCxnSpPr>
            <p:spPr>
              <a:xfrm>
                <a:off x="7810704" y="5072022"/>
                <a:ext cx="3577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499" name="CasellaDiTesto 4"/>
            <p:cNvSpPr txBox="1">
              <a:spLocks noChangeArrowheads="1"/>
            </p:cNvSpPr>
            <p:nvPr/>
          </p:nvSpPr>
          <p:spPr bwMode="auto">
            <a:xfrm>
              <a:off x="7462652" y="6437382"/>
              <a:ext cx="554808" cy="23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100">
                  <a:solidFill>
                    <a:srgbClr val="FFFFFF"/>
                  </a:solidFill>
                  <a:latin typeface="Tahoma" pitchFamily="34" charset="0"/>
                  <a:cs typeface="Tahoma" pitchFamily="34" charset="0"/>
                </a:rPr>
                <a:t>100um</a:t>
              </a:r>
            </a:p>
          </p:txBody>
        </p:sp>
        <p:cxnSp>
          <p:nvCxnSpPr>
            <p:cNvPr id="51" name="Connettore 1 50"/>
            <p:cNvCxnSpPr/>
            <p:nvPr/>
          </p:nvCxnSpPr>
          <p:spPr>
            <a:xfrm>
              <a:off x="7610448" y="6653047"/>
              <a:ext cx="3222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324373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Users\ma.monti\Documents\dentisti\Differenziamento\LipidTOX\LipidTox_Adipo_291214_126X_08_dapi.tif"/>
          <p:cNvPicPr>
            <a:picLocks noChangeAspect="1" noChangeArrowheads="1"/>
          </p:cNvPicPr>
          <p:nvPr/>
        </p:nvPicPr>
        <p:blipFill>
          <a:blip r:embed="rId3" cstate="print"/>
          <a:srcRect/>
          <a:stretch>
            <a:fillRect/>
          </a:stretch>
        </p:blipFill>
        <p:spPr bwMode="auto">
          <a:xfrm>
            <a:off x="1217613" y="681038"/>
            <a:ext cx="2925762" cy="2951162"/>
          </a:xfrm>
          <a:prstGeom prst="rect">
            <a:avLst/>
          </a:prstGeom>
          <a:noFill/>
          <a:ln>
            <a:noFill/>
          </a:ln>
          <a:effectLst>
            <a:outerShdw blurRad="292100" dist="139700" dir="2700000" algn="tl" rotWithShape="0">
              <a:srgbClr val="333333">
                <a:alpha val="64999"/>
              </a:srgbClr>
            </a:outerShdw>
          </a:effectLst>
          <a:extLst/>
        </p:spPr>
      </p:pic>
      <p:pic>
        <p:nvPicPr>
          <p:cNvPr id="4" name="Immagine 3"/>
          <p:cNvPicPr>
            <a:picLocks noChangeAspect="1"/>
          </p:cNvPicPr>
          <p:nvPr/>
        </p:nvPicPr>
        <p:blipFill>
          <a:blip r:embed="rId4" cstate="print"/>
          <a:stretch>
            <a:fillRect/>
          </a:stretch>
        </p:blipFill>
        <p:spPr>
          <a:xfrm>
            <a:off x="4429125" y="1412875"/>
            <a:ext cx="4032250" cy="4032250"/>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a:off x="234950" y="125096"/>
            <a:ext cx="7413120" cy="461665"/>
          </a:xfrm>
          <a:prstGeom prst="rect">
            <a:avLst/>
          </a:prstGeom>
          <a:noFill/>
        </p:spPr>
        <p:txBody>
          <a:bodyPr wrap="none">
            <a:spAutoFit/>
          </a:bodyPr>
          <a:lstStyle/>
          <a:p>
            <a:pPr>
              <a:defRPr/>
            </a:pPr>
            <a:r>
              <a:rPr lang="it-IT" sz="2400" dirty="0" smtClean="0">
                <a:solidFill>
                  <a:srgbClr val="C32D2E">
                    <a:lumMod val="5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DIFFERENZIAMENTO IN VITRO: ADIPOGENESI</a:t>
            </a:r>
            <a:endParaRPr lang="it-IT" sz="2400" dirty="0">
              <a:solidFill>
                <a:srgbClr val="C32D2E">
                  <a:lumMod val="5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130051" name="Picture 3" descr="C:\Users\ma.monti\Documents\dentisti\Differenziamento\LipidTOX\LipidTox_Adipo_291214_126X_08_merge.tif"/>
          <p:cNvPicPr>
            <a:picLocks noChangeAspect="1" noChangeArrowheads="1"/>
          </p:cNvPicPr>
          <p:nvPr/>
        </p:nvPicPr>
        <p:blipFill>
          <a:blip r:embed="rId5" cstate="print"/>
          <a:srcRect/>
          <a:stretch>
            <a:fillRect/>
          </a:stretch>
        </p:blipFill>
        <p:spPr bwMode="auto">
          <a:xfrm>
            <a:off x="1217613" y="3716338"/>
            <a:ext cx="2925762" cy="2952750"/>
          </a:xfrm>
          <a:prstGeom prst="rect">
            <a:avLst/>
          </a:prstGeom>
          <a:ln>
            <a:noFill/>
          </a:ln>
          <a:effectLst>
            <a:outerShdw blurRad="292100" dist="139700" dir="2700000" algn="tl" rotWithShape="0">
              <a:srgbClr val="333333">
                <a:alpha val="65000"/>
              </a:srgbClr>
            </a:outerShdw>
          </a:effectLst>
          <a:extLst/>
        </p:spPr>
      </p:pic>
      <p:cxnSp>
        <p:nvCxnSpPr>
          <p:cNvPr id="7" name="Connettore 1 6"/>
          <p:cNvCxnSpPr/>
          <p:nvPr/>
        </p:nvCxnSpPr>
        <p:spPr>
          <a:xfrm>
            <a:off x="7596188" y="5300663"/>
            <a:ext cx="7207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3348038" y="3573463"/>
            <a:ext cx="7191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343275" y="6597650"/>
            <a:ext cx="71913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8617" name="CasellaDiTesto 7"/>
          <p:cNvSpPr txBox="1">
            <a:spLocks noChangeArrowheads="1"/>
          </p:cNvSpPr>
          <p:nvPr/>
        </p:nvSpPr>
        <p:spPr bwMode="auto">
          <a:xfrm>
            <a:off x="7697788" y="5100638"/>
            <a:ext cx="51752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sp>
        <p:nvSpPr>
          <p:cNvPr id="68618" name="CasellaDiTesto 12"/>
          <p:cNvSpPr txBox="1">
            <a:spLocks noChangeArrowheads="1"/>
          </p:cNvSpPr>
          <p:nvPr/>
        </p:nvSpPr>
        <p:spPr bwMode="auto">
          <a:xfrm>
            <a:off x="3443288" y="3378200"/>
            <a:ext cx="51911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sp>
        <p:nvSpPr>
          <p:cNvPr id="68619" name="CasellaDiTesto 13"/>
          <p:cNvSpPr txBox="1">
            <a:spLocks noChangeArrowheads="1"/>
          </p:cNvSpPr>
          <p:nvPr/>
        </p:nvSpPr>
        <p:spPr bwMode="auto">
          <a:xfrm>
            <a:off x="3443288" y="6388100"/>
            <a:ext cx="51911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sp>
        <p:nvSpPr>
          <p:cNvPr id="9" name="CasellaDiTesto 8"/>
          <p:cNvSpPr txBox="1"/>
          <p:nvPr/>
        </p:nvSpPr>
        <p:spPr>
          <a:xfrm>
            <a:off x="1241425" y="6269038"/>
            <a:ext cx="755650" cy="400050"/>
          </a:xfrm>
          <a:prstGeom prst="rect">
            <a:avLst/>
          </a:prstGeom>
          <a:noFill/>
        </p:spPr>
        <p:txBody>
          <a:bodyPr wrap="none">
            <a:spAutoFit/>
          </a:bodyPr>
          <a:lstStyle/>
          <a:p>
            <a:pPr>
              <a:defRPr/>
            </a:pPr>
            <a:r>
              <a:rPr lang="it-IT" sz="1000" dirty="0" err="1">
                <a:solidFill>
                  <a:srgbClr val="92D05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LipidTOX</a:t>
            </a:r>
            <a:endParaRPr lang="it-IT" sz="1000" dirty="0">
              <a:solidFill>
                <a:srgbClr val="92D05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defRPr/>
            </a:pPr>
            <a:r>
              <a:rPr lang="it-IT" sz="1000" dirty="0">
                <a:solidFill>
                  <a:srgbClr val="00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DAPI</a:t>
            </a:r>
          </a:p>
        </p:txBody>
      </p:sp>
      <p:sp>
        <p:nvSpPr>
          <p:cNvPr id="16" name="CasellaDiTesto 15"/>
          <p:cNvSpPr txBox="1"/>
          <p:nvPr/>
        </p:nvSpPr>
        <p:spPr>
          <a:xfrm>
            <a:off x="4429125" y="5056188"/>
            <a:ext cx="755650" cy="400050"/>
          </a:xfrm>
          <a:prstGeom prst="rect">
            <a:avLst/>
          </a:prstGeom>
          <a:noFill/>
        </p:spPr>
        <p:txBody>
          <a:bodyPr wrap="none">
            <a:spAutoFit/>
          </a:bodyPr>
          <a:lstStyle/>
          <a:p>
            <a:pPr>
              <a:defRPr/>
            </a:pPr>
            <a:r>
              <a:rPr lang="it-IT" sz="1000" dirty="0" err="1">
                <a:solidFill>
                  <a:srgbClr val="92D05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LipidTOX</a:t>
            </a:r>
            <a:endParaRPr lang="it-IT" sz="1000" dirty="0">
              <a:solidFill>
                <a:srgbClr val="92D05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defRPr/>
            </a:pPr>
            <a:r>
              <a:rPr lang="it-IT" sz="1000" dirty="0">
                <a:solidFill>
                  <a:srgbClr val="00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DAPI</a:t>
            </a:r>
          </a:p>
        </p:txBody>
      </p:sp>
      <p:sp>
        <p:nvSpPr>
          <p:cNvPr id="17" name="CasellaDiTesto 16"/>
          <p:cNvSpPr txBox="1"/>
          <p:nvPr/>
        </p:nvSpPr>
        <p:spPr>
          <a:xfrm>
            <a:off x="1217613" y="3398838"/>
            <a:ext cx="503237" cy="246062"/>
          </a:xfrm>
          <a:prstGeom prst="rect">
            <a:avLst/>
          </a:prstGeom>
          <a:noFill/>
        </p:spPr>
        <p:txBody>
          <a:bodyPr wrap="none">
            <a:spAutoFit/>
          </a:bodyPr>
          <a:lstStyle/>
          <a:p>
            <a:pPr>
              <a:defRPr/>
            </a:pPr>
            <a:r>
              <a:rPr lang="it-IT" sz="1000" dirty="0">
                <a:solidFill>
                  <a:srgbClr val="00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DAPI</a:t>
            </a:r>
          </a:p>
        </p:txBody>
      </p:sp>
      <p:sp>
        <p:nvSpPr>
          <p:cNvPr id="68623" name="CasellaDiTesto 17"/>
          <p:cNvSpPr txBox="1">
            <a:spLocks noChangeArrowheads="1"/>
          </p:cNvSpPr>
          <p:nvPr/>
        </p:nvSpPr>
        <p:spPr bwMode="auto">
          <a:xfrm>
            <a:off x="3625850" y="681038"/>
            <a:ext cx="48418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120X</a:t>
            </a:r>
          </a:p>
        </p:txBody>
      </p:sp>
      <p:sp>
        <p:nvSpPr>
          <p:cNvPr id="68624" name="CasellaDiTesto 18"/>
          <p:cNvSpPr txBox="1">
            <a:spLocks noChangeArrowheads="1"/>
          </p:cNvSpPr>
          <p:nvPr/>
        </p:nvSpPr>
        <p:spPr bwMode="auto">
          <a:xfrm>
            <a:off x="7972425" y="1412875"/>
            <a:ext cx="4857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120X</a:t>
            </a:r>
          </a:p>
        </p:txBody>
      </p:sp>
      <p:sp>
        <p:nvSpPr>
          <p:cNvPr id="2" name="CasellaDiTesto 1"/>
          <p:cNvSpPr txBox="1"/>
          <p:nvPr/>
        </p:nvSpPr>
        <p:spPr>
          <a:xfrm>
            <a:off x="5968196" y="5966346"/>
            <a:ext cx="954107"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pPr>
              <a:defRPr/>
            </a:pPr>
            <a:r>
              <a:rPr lang="it-IT" dirty="0" smtClean="0">
                <a:solidFill>
                  <a:prstClr val="white"/>
                </a:solidFill>
                <a:latin typeface="Tahoma" panose="020B0604030504040204" pitchFamily="34" charset="0"/>
                <a:ea typeface="Tahoma" panose="020B0604030504040204" pitchFamily="34" charset="0"/>
                <a:cs typeface="Tahoma" panose="020B0604030504040204" pitchFamily="34" charset="0"/>
              </a:rPr>
              <a:t>7 giorni</a:t>
            </a:r>
            <a:endParaRPr lang="it-IT"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7552196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asellaDiTesto 17"/>
          <p:cNvSpPr txBox="1">
            <a:spLocks noChangeArrowheads="1"/>
          </p:cNvSpPr>
          <p:nvPr/>
        </p:nvSpPr>
        <p:spPr bwMode="auto">
          <a:xfrm>
            <a:off x="3194224" y="681038"/>
            <a:ext cx="4857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120X</a:t>
            </a:r>
          </a:p>
        </p:txBody>
      </p:sp>
      <p:pic>
        <p:nvPicPr>
          <p:cNvPr id="2" name="Immagine 1"/>
          <p:cNvPicPr>
            <a:picLocks noChangeAspect="1"/>
          </p:cNvPicPr>
          <p:nvPr/>
        </p:nvPicPr>
        <p:blipFill>
          <a:blip r:embed="rId3" cstate="print"/>
          <a:stretch>
            <a:fillRect/>
          </a:stretch>
        </p:blipFill>
        <p:spPr>
          <a:xfrm>
            <a:off x="1198737" y="715963"/>
            <a:ext cx="2992437" cy="2992437"/>
          </a:xfrm>
          <a:prstGeom prst="rect">
            <a:avLst/>
          </a:prstGeom>
          <a:ln>
            <a:noFill/>
          </a:ln>
          <a:effectLst>
            <a:outerShdw blurRad="292100" dist="139700" dir="2700000" algn="tl" rotWithShape="0">
              <a:srgbClr val="333333">
                <a:alpha val="65000"/>
              </a:srgbClr>
            </a:outerShdw>
          </a:effectLst>
        </p:spPr>
      </p:pic>
      <p:pic>
        <p:nvPicPr>
          <p:cNvPr id="3" name="Immagine 2"/>
          <p:cNvPicPr>
            <a:picLocks noChangeAspect="1"/>
          </p:cNvPicPr>
          <p:nvPr/>
        </p:nvPicPr>
        <p:blipFill>
          <a:blip r:embed="rId4" cstate="print"/>
          <a:stretch>
            <a:fillRect/>
          </a:stretch>
        </p:blipFill>
        <p:spPr>
          <a:xfrm>
            <a:off x="4769024" y="715963"/>
            <a:ext cx="2994025" cy="2992437"/>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5" cstate="print"/>
          <a:stretch>
            <a:fillRect/>
          </a:stretch>
        </p:blipFill>
        <p:spPr>
          <a:xfrm>
            <a:off x="1187624" y="3802063"/>
            <a:ext cx="2995613" cy="2974975"/>
          </a:xfrm>
          <a:prstGeom prst="rect">
            <a:avLst/>
          </a:prstGeom>
          <a:ln>
            <a:noFill/>
          </a:ln>
          <a:effectLst>
            <a:outerShdw blurRad="292100" dist="139700" dir="2700000" algn="tl" rotWithShape="0">
              <a:srgbClr val="333333">
                <a:alpha val="65000"/>
              </a:srgbClr>
            </a:outerShdw>
          </a:effectLst>
        </p:spPr>
      </p:pic>
      <p:pic>
        <p:nvPicPr>
          <p:cNvPr id="12" name="Immagine 11"/>
          <p:cNvPicPr>
            <a:picLocks noChangeAspect="1"/>
          </p:cNvPicPr>
          <p:nvPr/>
        </p:nvPicPr>
        <p:blipFill>
          <a:blip r:embed="rId6" cstate="print"/>
          <a:stretch>
            <a:fillRect/>
          </a:stretch>
        </p:blipFill>
        <p:spPr>
          <a:xfrm>
            <a:off x="4757912" y="3813175"/>
            <a:ext cx="3005137" cy="2963863"/>
          </a:xfrm>
          <a:prstGeom prst="rect">
            <a:avLst/>
          </a:prstGeom>
          <a:ln>
            <a:noFill/>
          </a:ln>
          <a:effectLst>
            <a:outerShdw blurRad="292100" dist="139700" dir="2700000" algn="tl" rotWithShape="0">
              <a:srgbClr val="333333">
                <a:alpha val="65000"/>
              </a:srgbClr>
            </a:outerShdw>
          </a:effectLst>
        </p:spPr>
      </p:pic>
      <p:grpSp>
        <p:nvGrpSpPr>
          <p:cNvPr id="69640" name="Gruppo 21"/>
          <p:cNvGrpSpPr>
            <a:grpSpLocks/>
          </p:cNvGrpSpPr>
          <p:nvPr/>
        </p:nvGrpSpPr>
        <p:grpSpPr bwMode="auto">
          <a:xfrm>
            <a:off x="6969299" y="3403600"/>
            <a:ext cx="741363" cy="230188"/>
            <a:chOff x="7419933" y="3403434"/>
            <a:chExt cx="741709" cy="230832"/>
          </a:xfrm>
        </p:grpSpPr>
        <p:cxnSp>
          <p:nvCxnSpPr>
            <p:cNvPr id="21" name="Connettore 1 20"/>
            <p:cNvCxnSpPr/>
            <p:nvPr/>
          </p:nvCxnSpPr>
          <p:spPr>
            <a:xfrm>
              <a:off x="7419933" y="3634266"/>
              <a:ext cx="7417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655" name="CasellaDiTesto 23"/>
            <p:cNvSpPr txBox="1">
              <a:spLocks noChangeArrowheads="1"/>
            </p:cNvSpPr>
            <p:nvPr/>
          </p:nvSpPr>
          <p:spPr bwMode="auto">
            <a:xfrm>
              <a:off x="7531741" y="3403434"/>
              <a:ext cx="5180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grpSp>
      <p:grpSp>
        <p:nvGrpSpPr>
          <p:cNvPr id="69641" name="Gruppo 25"/>
          <p:cNvGrpSpPr>
            <a:grpSpLocks/>
          </p:cNvGrpSpPr>
          <p:nvPr/>
        </p:nvGrpSpPr>
        <p:grpSpPr bwMode="auto">
          <a:xfrm>
            <a:off x="6969299" y="6502400"/>
            <a:ext cx="741363" cy="230188"/>
            <a:chOff x="7419933" y="3403434"/>
            <a:chExt cx="741709" cy="230832"/>
          </a:xfrm>
        </p:grpSpPr>
        <p:cxnSp>
          <p:nvCxnSpPr>
            <p:cNvPr id="27" name="Connettore 1 26"/>
            <p:cNvCxnSpPr/>
            <p:nvPr/>
          </p:nvCxnSpPr>
          <p:spPr>
            <a:xfrm>
              <a:off x="7419933" y="3634266"/>
              <a:ext cx="7417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653" name="CasellaDiTesto 27"/>
            <p:cNvSpPr txBox="1">
              <a:spLocks noChangeArrowheads="1"/>
            </p:cNvSpPr>
            <p:nvPr/>
          </p:nvSpPr>
          <p:spPr bwMode="auto">
            <a:xfrm>
              <a:off x="7531741" y="3403434"/>
              <a:ext cx="5180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grpSp>
      <p:grpSp>
        <p:nvGrpSpPr>
          <p:cNvPr id="69642" name="Gruppo 28"/>
          <p:cNvGrpSpPr>
            <a:grpSpLocks/>
          </p:cNvGrpSpPr>
          <p:nvPr/>
        </p:nvGrpSpPr>
        <p:grpSpPr bwMode="auto">
          <a:xfrm>
            <a:off x="3329162" y="3403600"/>
            <a:ext cx="741362" cy="230188"/>
            <a:chOff x="7419933" y="3403434"/>
            <a:chExt cx="741709" cy="230832"/>
          </a:xfrm>
        </p:grpSpPr>
        <p:cxnSp>
          <p:nvCxnSpPr>
            <p:cNvPr id="30" name="Connettore 1 29"/>
            <p:cNvCxnSpPr/>
            <p:nvPr/>
          </p:nvCxnSpPr>
          <p:spPr>
            <a:xfrm>
              <a:off x="7419933" y="3634266"/>
              <a:ext cx="7417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651" name="CasellaDiTesto 30"/>
            <p:cNvSpPr txBox="1">
              <a:spLocks noChangeArrowheads="1"/>
            </p:cNvSpPr>
            <p:nvPr/>
          </p:nvSpPr>
          <p:spPr bwMode="auto">
            <a:xfrm>
              <a:off x="7531741" y="3403434"/>
              <a:ext cx="5180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grpSp>
      <p:grpSp>
        <p:nvGrpSpPr>
          <p:cNvPr id="69643" name="Gruppo 31"/>
          <p:cNvGrpSpPr>
            <a:grpSpLocks/>
          </p:cNvGrpSpPr>
          <p:nvPr/>
        </p:nvGrpSpPr>
        <p:grpSpPr bwMode="auto">
          <a:xfrm>
            <a:off x="3329162" y="6494463"/>
            <a:ext cx="741362" cy="231775"/>
            <a:chOff x="7419933" y="3403434"/>
            <a:chExt cx="741709" cy="230832"/>
          </a:xfrm>
        </p:grpSpPr>
        <p:cxnSp>
          <p:nvCxnSpPr>
            <p:cNvPr id="33" name="Connettore 1 32"/>
            <p:cNvCxnSpPr/>
            <p:nvPr/>
          </p:nvCxnSpPr>
          <p:spPr>
            <a:xfrm>
              <a:off x="7419933" y="3634266"/>
              <a:ext cx="7417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649" name="CasellaDiTesto 33"/>
            <p:cNvSpPr txBox="1">
              <a:spLocks noChangeArrowheads="1"/>
            </p:cNvSpPr>
            <p:nvPr/>
          </p:nvSpPr>
          <p:spPr bwMode="auto">
            <a:xfrm>
              <a:off x="7531741" y="3403434"/>
              <a:ext cx="5180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20µm</a:t>
              </a:r>
            </a:p>
          </p:txBody>
        </p:sp>
      </p:grpSp>
      <p:sp>
        <p:nvSpPr>
          <p:cNvPr id="36" name="CasellaDiTesto 35"/>
          <p:cNvSpPr txBox="1"/>
          <p:nvPr/>
        </p:nvSpPr>
        <p:spPr>
          <a:xfrm>
            <a:off x="1211437" y="3308350"/>
            <a:ext cx="635000" cy="400050"/>
          </a:xfrm>
          <a:prstGeom prst="rect">
            <a:avLst/>
          </a:prstGeom>
          <a:noFill/>
        </p:spPr>
        <p:txBody>
          <a:bodyPr wrap="none">
            <a:spAutoFit/>
          </a:bodyPr>
          <a:lstStyle/>
          <a:p>
            <a:pPr>
              <a:defRPr/>
            </a:pPr>
            <a:r>
              <a:rPr lang="it-IT" sz="1000"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RUNX2</a:t>
            </a:r>
          </a:p>
          <a:p>
            <a:pPr>
              <a:defRPr/>
            </a:pPr>
            <a:r>
              <a:rPr lang="it-IT" sz="1000" dirty="0">
                <a:solidFill>
                  <a:srgbClr val="00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DAPI</a:t>
            </a:r>
          </a:p>
        </p:txBody>
      </p:sp>
      <p:sp>
        <p:nvSpPr>
          <p:cNvPr id="37" name="CasellaDiTesto 36"/>
          <p:cNvSpPr txBox="1"/>
          <p:nvPr/>
        </p:nvSpPr>
        <p:spPr>
          <a:xfrm>
            <a:off x="4781724" y="3309938"/>
            <a:ext cx="923925" cy="400050"/>
          </a:xfrm>
          <a:prstGeom prst="rect">
            <a:avLst/>
          </a:prstGeom>
          <a:noFill/>
        </p:spPr>
        <p:txBody>
          <a:bodyPr wrap="none">
            <a:spAutoFit/>
          </a:bodyPr>
          <a:lstStyle/>
          <a:p>
            <a:pPr>
              <a:defRPr/>
            </a:pPr>
            <a:r>
              <a:rPr lang="it-IT" sz="1000" dirty="0" err="1">
                <a:solidFill>
                  <a:srgbClr val="0070C0"/>
                </a:solidFill>
                <a:latin typeface="Verdana" panose="020B0604030504040204" pitchFamily="34" charset="0"/>
                <a:ea typeface="Verdana" panose="020B0604030504040204" pitchFamily="34" charset="0"/>
                <a:cs typeface="Verdana" panose="020B0604030504040204" pitchFamily="34" charset="0"/>
              </a:rPr>
              <a:t>Osteocalcin</a:t>
            </a:r>
            <a:endParaRPr lang="it-IT" sz="1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defRPr/>
            </a:pPr>
            <a:r>
              <a:rPr lang="it-IT" sz="1000" dirty="0">
                <a:solidFill>
                  <a:srgbClr val="00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DAPI</a:t>
            </a:r>
          </a:p>
        </p:txBody>
      </p:sp>
      <p:sp>
        <p:nvSpPr>
          <p:cNvPr id="69646" name="CasellaDiTesto 37"/>
          <p:cNvSpPr txBox="1">
            <a:spLocks noChangeArrowheads="1"/>
          </p:cNvSpPr>
          <p:nvPr/>
        </p:nvSpPr>
        <p:spPr bwMode="auto">
          <a:xfrm>
            <a:off x="3708574" y="720725"/>
            <a:ext cx="48418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140X</a:t>
            </a:r>
          </a:p>
        </p:txBody>
      </p:sp>
      <p:sp>
        <p:nvSpPr>
          <p:cNvPr id="69647" name="CasellaDiTesto 38"/>
          <p:cNvSpPr txBox="1">
            <a:spLocks noChangeArrowheads="1"/>
          </p:cNvSpPr>
          <p:nvPr/>
        </p:nvSpPr>
        <p:spPr bwMode="auto">
          <a:xfrm>
            <a:off x="7267749" y="723900"/>
            <a:ext cx="48418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900">
                <a:solidFill>
                  <a:srgbClr val="FFFFFF"/>
                </a:solidFill>
                <a:latin typeface="Verdana" pitchFamily="34" charset="0"/>
              </a:rPr>
              <a:t>140X</a:t>
            </a:r>
          </a:p>
        </p:txBody>
      </p:sp>
      <p:sp>
        <p:nvSpPr>
          <p:cNvPr id="25" name="CasellaDiTesto 24"/>
          <p:cNvSpPr txBox="1"/>
          <p:nvPr/>
        </p:nvSpPr>
        <p:spPr>
          <a:xfrm>
            <a:off x="234950" y="125096"/>
            <a:ext cx="7485254" cy="461665"/>
          </a:xfrm>
          <a:prstGeom prst="rect">
            <a:avLst/>
          </a:prstGeom>
          <a:noFill/>
        </p:spPr>
        <p:txBody>
          <a:bodyPr wrap="none">
            <a:spAutoFit/>
          </a:bodyPr>
          <a:lstStyle/>
          <a:p>
            <a:pPr>
              <a:defRPr/>
            </a:pPr>
            <a:r>
              <a:rPr lang="it-IT" sz="2400" dirty="0" smtClean="0">
                <a:solidFill>
                  <a:srgbClr val="C32D2E">
                    <a:lumMod val="5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DIFFERENZIAMENTO IN VITRO: OSTEOGENESI</a:t>
            </a:r>
            <a:endParaRPr lang="it-IT" sz="2400" dirty="0">
              <a:solidFill>
                <a:srgbClr val="C32D2E">
                  <a:lumMod val="5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6" name="CasellaDiTesto 25"/>
          <p:cNvSpPr txBox="1"/>
          <p:nvPr/>
        </p:nvSpPr>
        <p:spPr>
          <a:xfrm>
            <a:off x="7956376" y="6317734"/>
            <a:ext cx="1080745"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pPr>
              <a:defRPr/>
            </a:pPr>
            <a:r>
              <a:rPr lang="it-IT" dirty="0" smtClean="0">
                <a:solidFill>
                  <a:prstClr val="white"/>
                </a:solidFill>
                <a:latin typeface="Tahoma" panose="020B0604030504040204" pitchFamily="34" charset="0"/>
                <a:ea typeface="Tahoma" panose="020B0604030504040204" pitchFamily="34" charset="0"/>
                <a:cs typeface="Tahoma" panose="020B0604030504040204" pitchFamily="34" charset="0"/>
              </a:rPr>
              <a:t>14 giorni</a:t>
            </a:r>
            <a:endParaRPr lang="it-IT"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1939070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p:cNvPicPr>
            <a:picLocks noChangeAspect="1"/>
          </p:cNvPicPr>
          <p:nvPr/>
        </p:nvPicPr>
        <p:blipFill>
          <a:blip r:embed="rId3" cstate="print"/>
          <a:stretch>
            <a:fillRect/>
          </a:stretch>
        </p:blipFill>
        <p:spPr>
          <a:xfrm>
            <a:off x="3035300" y="3644900"/>
            <a:ext cx="3689350" cy="3074988"/>
          </a:xfrm>
          <a:prstGeom prst="rect">
            <a:avLst/>
          </a:prstGeom>
          <a:ln>
            <a:noFill/>
          </a:ln>
          <a:effectLst>
            <a:outerShdw blurRad="292100" dist="139700" dir="2700000" algn="tl" rotWithShape="0">
              <a:srgbClr val="333333">
                <a:alpha val="65000"/>
              </a:srgbClr>
            </a:outerShdw>
          </a:effectLst>
        </p:spPr>
      </p:pic>
      <p:pic>
        <p:nvPicPr>
          <p:cNvPr id="26" name="Immagine 25"/>
          <p:cNvPicPr>
            <a:picLocks noChangeAspect="1"/>
          </p:cNvPicPr>
          <p:nvPr/>
        </p:nvPicPr>
        <p:blipFill>
          <a:blip r:embed="rId4" cstate="print"/>
          <a:stretch>
            <a:fillRect/>
          </a:stretch>
        </p:blipFill>
        <p:spPr>
          <a:xfrm>
            <a:off x="1338263" y="723900"/>
            <a:ext cx="3448050" cy="2705100"/>
          </a:xfrm>
          <a:prstGeom prst="rect">
            <a:avLst/>
          </a:prstGeom>
          <a:ln>
            <a:noFill/>
          </a:ln>
          <a:effectLst>
            <a:outerShdw blurRad="292100" dist="139700" dir="2700000" algn="tl" rotWithShape="0">
              <a:srgbClr val="333333">
                <a:alpha val="65000"/>
              </a:srgbClr>
            </a:outerShdw>
          </a:effectLst>
        </p:spPr>
      </p:pic>
      <p:sp>
        <p:nvSpPr>
          <p:cNvPr id="71685" name="CasellaDiTesto 26"/>
          <p:cNvSpPr txBox="1">
            <a:spLocks noChangeArrowheads="1"/>
          </p:cNvSpPr>
          <p:nvPr/>
        </p:nvSpPr>
        <p:spPr bwMode="auto">
          <a:xfrm>
            <a:off x="4360863" y="742950"/>
            <a:ext cx="3556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000">
                <a:solidFill>
                  <a:srgbClr val="000000"/>
                </a:solidFill>
                <a:latin typeface="Verdana" pitchFamily="34" charset="0"/>
              </a:rPr>
              <a:t>4X</a:t>
            </a:r>
          </a:p>
        </p:txBody>
      </p:sp>
      <p:pic>
        <p:nvPicPr>
          <p:cNvPr id="28" name="Immagine 27"/>
          <p:cNvPicPr>
            <a:picLocks noChangeAspect="1"/>
          </p:cNvPicPr>
          <p:nvPr/>
        </p:nvPicPr>
        <p:blipFill>
          <a:blip r:embed="rId5" cstate="print"/>
          <a:stretch>
            <a:fillRect/>
          </a:stretch>
        </p:blipFill>
        <p:spPr>
          <a:xfrm>
            <a:off x="4956175" y="736600"/>
            <a:ext cx="3457575" cy="2703513"/>
          </a:xfrm>
          <a:prstGeom prst="rect">
            <a:avLst/>
          </a:prstGeom>
          <a:ln>
            <a:noFill/>
          </a:ln>
          <a:effectLst>
            <a:outerShdw blurRad="292100" dist="139700" dir="2700000" algn="tl" rotWithShape="0">
              <a:srgbClr val="333333">
                <a:alpha val="65000"/>
              </a:srgbClr>
            </a:outerShdw>
          </a:effectLst>
        </p:spPr>
      </p:pic>
      <p:sp>
        <p:nvSpPr>
          <p:cNvPr id="71687" name="CasellaDiTesto 28"/>
          <p:cNvSpPr txBox="1">
            <a:spLocks noChangeArrowheads="1"/>
          </p:cNvSpPr>
          <p:nvPr/>
        </p:nvSpPr>
        <p:spPr bwMode="auto">
          <a:xfrm>
            <a:off x="7840663" y="736600"/>
            <a:ext cx="4762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000">
                <a:solidFill>
                  <a:srgbClr val="000000"/>
                </a:solidFill>
                <a:latin typeface="Verdana" pitchFamily="34" charset="0"/>
              </a:rPr>
              <a:t>10X</a:t>
            </a:r>
          </a:p>
        </p:txBody>
      </p:sp>
      <p:sp>
        <p:nvSpPr>
          <p:cNvPr id="71688" name="CasellaDiTesto 29"/>
          <p:cNvSpPr txBox="1">
            <a:spLocks noChangeArrowheads="1"/>
          </p:cNvSpPr>
          <p:nvPr/>
        </p:nvSpPr>
        <p:spPr bwMode="auto">
          <a:xfrm>
            <a:off x="6215063" y="3644900"/>
            <a:ext cx="5048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ea typeface="MS PGothic" pitchFamily="34" charset="-128"/>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ea typeface="MS PGothic" pitchFamily="34" charset="-128"/>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ea typeface="MS PGothic" pitchFamily="34" charset="-128"/>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ea typeface="MS PGothic" pitchFamily="34" charset="-128"/>
              </a:defRPr>
            </a:lvl9pPr>
          </a:lstStyle>
          <a:p>
            <a:pPr eaLnBrk="1" hangingPunct="1">
              <a:spcBef>
                <a:spcPct val="0"/>
              </a:spcBef>
              <a:buClrTx/>
              <a:buSzTx/>
              <a:buFontTx/>
              <a:buNone/>
            </a:pPr>
            <a:r>
              <a:rPr lang="it-IT" altLang="it-IT" sz="1200">
                <a:solidFill>
                  <a:srgbClr val="000000"/>
                </a:solidFill>
                <a:latin typeface="Verdana" pitchFamily="34" charset="0"/>
              </a:rPr>
              <a:t>20X</a:t>
            </a:r>
          </a:p>
        </p:txBody>
      </p:sp>
      <p:sp>
        <p:nvSpPr>
          <p:cNvPr id="3" name="CasellaDiTesto 2"/>
          <p:cNvSpPr txBox="1"/>
          <p:nvPr/>
        </p:nvSpPr>
        <p:spPr>
          <a:xfrm>
            <a:off x="1331913" y="3149600"/>
            <a:ext cx="1668462" cy="277813"/>
          </a:xfrm>
          <a:prstGeom prst="rect">
            <a:avLst/>
          </a:prstGeom>
          <a:noFill/>
        </p:spPr>
        <p:txBody>
          <a:bodyPr wrap="none">
            <a:spAutoFit/>
          </a:bodyPr>
          <a:lstStyle/>
          <a:p>
            <a:pPr>
              <a:defRPr/>
            </a:pPr>
            <a:r>
              <a:rPr lang="it-IT" sz="1200" dirty="0" err="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Safranin</a:t>
            </a:r>
            <a:r>
              <a:rPr lang="it-IT" sz="1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O </a:t>
            </a:r>
            <a:r>
              <a:rPr lang="it-IT" sz="1200" dirty="0" err="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solution</a:t>
            </a:r>
            <a:endParaRPr lang="it-IT" sz="1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3" name="CasellaDiTesto 32"/>
          <p:cNvSpPr txBox="1"/>
          <p:nvPr/>
        </p:nvSpPr>
        <p:spPr>
          <a:xfrm>
            <a:off x="4953000" y="3149600"/>
            <a:ext cx="1666875" cy="276225"/>
          </a:xfrm>
          <a:prstGeom prst="rect">
            <a:avLst/>
          </a:prstGeom>
          <a:noFill/>
        </p:spPr>
        <p:txBody>
          <a:bodyPr wrap="none">
            <a:spAutoFit/>
          </a:bodyPr>
          <a:lstStyle/>
          <a:p>
            <a:pPr>
              <a:defRPr/>
            </a:pPr>
            <a:r>
              <a:rPr lang="it-IT" sz="1200" dirty="0" err="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Safranin</a:t>
            </a:r>
            <a:r>
              <a:rPr lang="it-IT" sz="1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O </a:t>
            </a:r>
            <a:r>
              <a:rPr lang="it-IT" sz="1200" dirty="0" err="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solution</a:t>
            </a:r>
            <a:endParaRPr lang="it-IT" sz="1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4" name="CasellaDiTesto 33"/>
          <p:cNvSpPr txBox="1"/>
          <p:nvPr/>
        </p:nvSpPr>
        <p:spPr>
          <a:xfrm>
            <a:off x="3059113" y="6432550"/>
            <a:ext cx="1668462" cy="277813"/>
          </a:xfrm>
          <a:prstGeom prst="rect">
            <a:avLst/>
          </a:prstGeom>
          <a:noFill/>
        </p:spPr>
        <p:txBody>
          <a:bodyPr wrap="none">
            <a:spAutoFit/>
          </a:bodyPr>
          <a:lstStyle/>
          <a:p>
            <a:pPr>
              <a:defRPr/>
            </a:pPr>
            <a:r>
              <a:rPr lang="it-IT" sz="1200" dirty="0" err="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Safranin</a:t>
            </a:r>
            <a:r>
              <a:rPr lang="it-IT" sz="1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O </a:t>
            </a:r>
            <a:r>
              <a:rPr lang="it-IT" sz="1200" dirty="0" err="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solution</a:t>
            </a:r>
            <a:endParaRPr lang="it-IT" sz="12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CasellaDiTesto 13"/>
          <p:cNvSpPr txBox="1"/>
          <p:nvPr/>
        </p:nvSpPr>
        <p:spPr>
          <a:xfrm>
            <a:off x="7601734" y="6327944"/>
            <a:ext cx="1080745" cy="369332"/>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pPr>
              <a:defRPr/>
            </a:pPr>
            <a:r>
              <a:rPr lang="it-IT" dirty="0" smtClean="0">
                <a:solidFill>
                  <a:prstClr val="white"/>
                </a:solidFill>
                <a:latin typeface="Tahoma" panose="020B0604030504040204" pitchFamily="34" charset="0"/>
                <a:ea typeface="Tahoma" panose="020B0604030504040204" pitchFamily="34" charset="0"/>
                <a:cs typeface="Tahoma" panose="020B0604030504040204" pitchFamily="34" charset="0"/>
              </a:rPr>
              <a:t>21 giorni</a:t>
            </a:r>
            <a:endParaRPr lang="it-IT"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CasellaDiTesto 14"/>
          <p:cNvSpPr txBox="1"/>
          <p:nvPr/>
        </p:nvSpPr>
        <p:spPr>
          <a:xfrm>
            <a:off x="234950" y="125096"/>
            <a:ext cx="7789825" cy="461665"/>
          </a:xfrm>
          <a:prstGeom prst="rect">
            <a:avLst/>
          </a:prstGeom>
          <a:noFill/>
        </p:spPr>
        <p:txBody>
          <a:bodyPr wrap="none">
            <a:spAutoFit/>
          </a:bodyPr>
          <a:lstStyle/>
          <a:p>
            <a:pPr>
              <a:defRPr/>
            </a:pPr>
            <a:r>
              <a:rPr lang="it-IT" sz="2400" dirty="0" smtClean="0">
                <a:solidFill>
                  <a:srgbClr val="C32D2E">
                    <a:lumMod val="5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DIFFERENZIAMENTO IN VITRO: CONDROGENESI</a:t>
            </a:r>
            <a:endParaRPr lang="it-IT" sz="2400" dirty="0">
              <a:solidFill>
                <a:srgbClr val="C32D2E">
                  <a:lumMod val="50000"/>
                </a:srgb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248735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3789040"/>
            <a:ext cx="6192688" cy="2547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404664"/>
            <a:ext cx="4752528" cy="30891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40897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217458"/>
            <a:ext cx="4941144" cy="2923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p:cNvPicPr>
            <a:picLocks noChangeAspect="1"/>
          </p:cNvPicPr>
          <p:nvPr/>
        </p:nvPicPr>
        <p:blipFill>
          <a:blip r:embed="rId3" cstate="print">
            <a:extLst>
              <a:ext uri="{28A0092B-C50C-407E-A947-70E740481C1C}">
                <a14:useLocalDpi xmlns:a14="http://schemas.microsoft.com/office/drawing/2010/main" xmlns="" val="0"/>
              </a:ext>
            </a:extLst>
          </a:blip>
          <a:srcRect l="19550" r="18246"/>
          <a:stretch>
            <a:fillRect/>
          </a:stretch>
        </p:blipFill>
        <p:spPr bwMode="auto">
          <a:xfrm>
            <a:off x="4355976" y="980728"/>
            <a:ext cx="4565651" cy="2672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asellaDiTesto 7"/>
          <p:cNvSpPr txBox="1"/>
          <p:nvPr/>
        </p:nvSpPr>
        <p:spPr>
          <a:xfrm>
            <a:off x="1534318" y="4181326"/>
            <a:ext cx="6088063" cy="831850"/>
          </a:xfrm>
          <a:prstGeom prst="rect">
            <a:avLst/>
          </a:prstGeom>
          <a:noFill/>
        </p:spPr>
        <p:txBody>
          <a:bodyPr wrap="none">
            <a:spAutoFit/>
          </a:bodyPr>
          <a:lstStyle/>
          <a:p>
            <a:pPr>
              <a:defRPr/>
            </a:pPr>
            <a:r>
              <a:rPr lang="it-IT" sz="4800" dirty="0">
                <a:solidFill>
                  <a:schemeClr val="accent5">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assenza di gravità?</a:t>
            </a:r>
          </a:p>
        </p:txBody>
      </p:sp>
      <p:grpSp>
        <p:nvGrpSpPr>
          <p:cNvPr id="21" name="Gruppo 20"/>
          <p:cNvGrpSpPr>
            <a:grpSpLocks/>
          </p:cNvGrpSpPr>
          <p:nvPr/>
        </p:nvGrpSpPr>
        <p:grpSpPr bwMode="auto">
          <a:xfrm>
            <a:off x="1809750" y="5373215"/>
            <a:ext cx="5808355" cy="1078945"/>
            <a:chOff x="1809705" y="4149080"/>
            <a:chExt cx="5808662" cy="1079565"/>
          </a:xfrm>
        </p:grpSpPr>
        <p:sp>
          <p:nvSpPr>
            <p:cNvPr id="12" name="CasellaDiTesto 11"/>
            <p:cNvSpPr txBox="1"/>
            <p:nvPr/>
          </p:nvSpPr>
          <p:spPr>
            <a:xfrm>
              <a:off x="1809705" y="4571598"/>
              <a:ext cx="2768746" cy="370100"/>
            </a:xfrm>
            <a:prstGeom prst="rect">
              <a:avLst/>
            </a:prstGeom>
            <a:noFill/>
          </p:spPr>
          <p:txBody>
            <a:bodyPr wrap="none">
              <a:spAutoFit/>
            </a:bodyPr>
            <a:lstStyle/>
            <a:p>
              <a:pPr>
                <a:defRPr/>
              </a:pPr>
              <a:r>
                <a:rPr lang="it-IT" dirty="0">
                  <a:solidFill>
                    <a:schemeClr val="accent5">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 marker osteoblasti</a:t>
              </a:r>
            </a:p>
          </p:txBody>
        </p:sp>
        <p:cxnSp>
          <p:nvCxnSpPr>
            <p:cNvPr id="14" name="Connettore 2 13"/>
            <p:cNvCxnSpPr>
              <a:stCxn id="12" idx="3"/>
            </p:cNvCxnSpPr>
            <p:nvPr/>
          </p:nvCxnSpPr>
          <p:spPr>
            <a:xfrm flipV="1">
              <a:off x="4578451" y="4365104"/>
              <a:ext cx="471513" cy="3907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2" idx="3"/>
            </p:cNvCxnSpPr>
            <p:nvPr/>
          </p:nvCxnSpPr>
          <p:spPr>
            <a:xfrm>
              <a:off x="4578451" y="4755853"/>
              <a:ext cx="471513" cy="3288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5049964" y="4149080"/>
              <a:ext cx="2568403" cy="369544"/>
            </a:xfrm>
            <a:prstGeom prst="rect">
              <a:avLst/>
            </a:prstGeom>
            <a:noFill/>
          </p:spPr>
          <p:txBody>
            <a:bodyPr wrap="none">
              <a:spAutoFit/>
            </a:bodyPr>
            <a:lstStyle/>
            <a:p>
              <a:pPr>
                <a:defRPr/>
              </a:pPr>
              <a:r>
                <a:rPr lang="it-IT" dirty="0">
                  <a:solidFill>
                    <a:schemeClr val="accent5">
                      <a:lumMod val="75000"/>
                    </a:schemeClr>
                  </a:solidFill>
                  <a:effectLst>
                    <a:outerShdw blurRad="38100" dist="38100" dir="2700000" algn="tl">
                      <a:srgbClr val="000000">
                        <a:alpha val="43137"/>
                      </a:srgbClr>
                    </a:outerShdw>
                  </a:effectLst>
                </a:rPr>
                <a:t>minor formazione di osso</a:t>
              </a:r>
            </a:p>
          </p:txBody>
        </p:sp>
        <p:sp>
          <p:nvSpPr>
            <p:cNvPr id="25" name="CasellaDiTesto 24"/>
            <p:cNvSpPr txBox="1"/>
            <p:nvPr/>
          </p:nvSpPr>
          <p:spPr>
            <a:xfrm>
              <a:off x="5049964" y="4859101"/>
              <a:ext cx="2502035" cy="369544"/>
            </a:xfrm>
            <a:prstGeom prst="rect">
              <a:avLst/>
            </a:prstGeom>
            <a:noFill/>
          </p:spPr>
          <p:txBody>
            <a:bodyPr wrap="none">
              <a:spAutoFit/>
            </a:bodyPr>
            <a:lstStyle/>
            <a:p>
              <a:pPr>
                <a:defRPr/>
              </a:pPr>
              <a:r>
                <a:rPr lang="it-IT" dirty="0">
                  <a:solidFill>
                    <a:schemeClr val="accent5">
                      <a:lumMod val="75000"/>
                    </a:schemeClr>
                  </a:solidFill>
                  <a:effectLst>
                    <a:outerShdw blurRad="38100" dist="38100" dir="2700000" algn="tl">
                      <a:srgbClr val="000000">
                        <a:alpha val="43137"/>
                      </a:srgbClr>
                    </a:outerShdw>
                  </a:effectLst>
                </a:rPr>
                <a:t>aumento riassorbimento</a:t>
              </a:r>
            </a:p>
          </p:txBody>
        </p:sp>
      </p:grpSp>
    </p:spTree>
    <p:extLst>
      <p:ext uri="{BB962C8B-B14F-4D97-AF65-F5344CB8AC3E}">
        <p14:creationId xmlns:p14="http://schemas.microsoft.com/office/powerpoint/2010/main" xmlns="" val="4285436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1988840"/>
            <a:ext cx="7191264" cy="1569660"/>
          </a:xfrm>
          <a:prstGeom prst="rect">
            <a:avLst/>
          </a:prstGeom>
          <a:noFill/>
        </p:spPr>
        <p:txBody>
          <a:bodyPr wrap="none" rtlCol="0">
            <a:spAutoFit/>
          </a:bodyPr>
          <a:lstStyle/>
          <a:p>
            <a:r>
              <a:rPr lang="is-IS" sz="9600" dirty="0" smtClean="0">
                <a:solidFill>
                  <a:schemeClr val="accent5">
                    <a:lumMod val="75000"/>
                  </a:schemeClr>
                </a:solidFill>
              </a:rPr>
              <a:t>…..</a:t>
            </a:r>
            <a:r>
              <a:rPr lang="it-IT" sz="9600" dirty="0">
                <a:solidFill>
                  <a:schemeClr val="accent5">
                    <a:lumMod val="75000"/>
                  </a:schemeClr>
                </a:solidFill>
              </a:rPr>
              <a:t>c</a:t>
            </a:r>
            <a:r>
              <a:rPr lang="it-IT" sz="9600" dirty="0" smtClean="0">
                <a:solidFill>
                  <a:schemeClr val="accent5">
                    <a:lumMod val="75000"/>
                  </a:schemeClr>
                </a:solidFill>
              </a:rPr>
              <a:t>osa vedo?</a:t>
            </a:r>
            <a:endParaRPr lang="it-IT" sz="9600" dirty="0">
              <a:solidFill>
                <a:schemeClr val="accent5">
                  <a:lumMod val="75000"/>
                </a:schemeClr>
              </a:solidFill>
            </a:endParaRPr>
          </a:p>
        </p:txBody>
      </p:sp>
    </p:spTree>
    <p:extLst>
      <p:ext uri="{BB962C8B-B14F-4D97-AF65-F5344CB8AC3E}">
        <p14:creationId xmlns:p14="http://schemas.microsoft.com/office/powerpoint/2010/main" xmlns="" val="1402428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332656"/>
            <a:ext cx="4762500" cy="2905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299779" y="3429000"/>
            <a:ext cx="2874505" cy="369332"/>
          </a:xfrm>
          <a:prstGeom prst="rect">
            <a:avLst/>
          </a:prstGeom>
          <a:noFill/>
        </p:spPr>
        <p:txBody>
          <a:bodyPr wrap="none" rtlCol="0">
            <a:spAutoFit/>
          </a:bodyPr>
          <a:lstStyle/>
          <a:p>
            <a:r>
              <a:rPr lang="it-IT" dirty="0" err="1" smtClean="0"/>
              <a:t>Norbert</a:t>
            </a:r>
            <a:r>
              <a:rPr lang="it-IT" dirty="0" smtClean="0"/>
              <a:t> </a:t>
            </a:r>
            <a:r>
              <a:rPr lang="it-IT" dirty="0" err="1" smtClean="0"/>
              <a:t>Wiener</a:t>
            </a:r>
            <a:r>
              <a:rPr lang="it-IT" dirty="0" smtClean="0"/>
              <a:t> (1894-1964)</a:t>
            </a:r>
            <a:endParaRPr lang="it-IT" dirty="0"/>
          </a:p>
        </p:txBody>
      </p:sp>
      <p:sp>
        <p:nvSpPr>
          <p:cNvPr id="3" name="CasellaDiTesto 2"/>
          <p:cNvSpPr txBox="1"/>
          <p:nvPr/>
        </p:nvSpPr>
        <p:spPr>
          <a:xfrm>
            <a:off x="269424" y="4994012"/>
            <a:ext cx="5094664" cy="800219"/>
          </a:xfrm>
          <a:prstGeom prst="rect">
            <a:avLst/>
          </a:prstGeom>
          <a:noFill/>
        </p:spPr>
        <p:txBody>
          <a:bodyPr wrap="none" rtlCol="0">
            <a:spAutoFit/>
          </a:bodyPr>
          <a:lstStyle/>
          <a:p>
            <a:r>
              <a:rPr lang="it-IT" sz="2800" dirty="0" smtClean="0">
                <a:effectLst>
                  <a:outerShdw blurRad="38100" dist="38100" dir="2700000" algn="tl">
                    <a:srgbClr val="000000">
                      <a:alpha val="43137"/>
                    </a:srgbClr>
                  </a:outerShdw>
                </a:effectLst>
              </a:rPr>
              <a:t>«L’uso umano degli esseri umani»</a:t>
            </a:r>
          </a:p>
          <a:p>
            <a:pPr algn="ctr"/>
            <a:endParaRPr lang="it-IT" dirty="0">
              <a:effectLst>
                <a:outerShdw blurRad="38100" dist="38100" dir="2700000" algn="tl">
                  <a:srgbClr val="000000">
                    <a:alpha val="43137"/>
                  </a:srgbClr>
                </a:outerShdw>
              </a:effectLst>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44672" y="1628800"/>
            <a:ext cx="3351355" cy="5027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sellaDiTesto 3"/>
          <p:cNvSpPr txBox="1"/>
          <p:nvPr/>
        </p:nvSpPr>
        <p:spPr>
          <a:xfrm>
            <a:off x="327901" y="5517232"/>
            <a:ext cx="5036187" cy="1077218"/>
          </a:xfrm>
          <a:prstGeom prst="rect">
            <a:avLst/>
          </a:prstGeom>
          <a:noFill/>
        </p:spPr>
        <p:txBody>
          <a:bodyPr wrap="none" rtlCol="0">
            <a:spAutoFit/>
          </a:bodyPr>
          <a:lstStyle/>
          <a:p>
            <a:r>
              <a:rPr lang="it-IT" sz="1600" dirty="0" smtClean="0"/>
              <a:t>…Ovvero i </a:t>
            </a:r>
            <a:r>
              <a:rPr lang="it-IT" sz="1600" dirty="0"/>
              <a:t>rischi morali di </a:t>
            </a:r>
            <a:r>
              <a:rPr lang="it-IT" sz="1600" dirty="0" smtClean="0"/>
              <a:t>uno «sfruttamento </a:t>
            </a:r>
            <a:r>
              <a:rPr lang="it-IT" sz="1600" dirty="0"/>
              <a:t>grettamente </a:t>
            </a:r>
            <a:endParaRPr lang="it-IT" sz="1600" dirty="0" smtClean="0"/>
          </a:p>
          <a:p>
            <a:r>
              <a:rPr lang="it-IT" sz="1600" dirty="0" smtClean="0"/>
              <a:t>egoistico</a:t>
            </a:r>
            <a:r>
              <a:rPr lang="it-IT" sz="1600" dirty="0"/>
              <a:t>» delle nuove </a:t>
            </a:r>
            <a:r>
              <a:rPr lang="it-IT" sz="1600" dirty="0" smtClean="0"/>
              <a:t>possibilità offerte </a:t>
            </a:r>
            <a:r>
              <a:rPr lang="it-IT" sz="1600" dirty="0"/>
              <a:t>dalle macchine, </a:t>
            </a:r>
            <a:endParaRPr lang="it-IT" sz="1600" dirty="0" smtClean="0"/>
          </a:p>
          <a:p>
            <a:r>
              <a:rPr lang="it-IT" sz="1600" dirty="0" smtClean="0"/>
              <a:t>«</a:t>
            </a:r>
            <a:r>
              <a:rPr lang="it-IT" sz="1600" dirty="0"/>
              <a:t>in un mondo in cui, agli uomini, </a:t>
            </a:r>
            <a:r>
              <a:rPr lang="it-IT" sz="1600" dirty="0" smtClean="0"/>
              <a:t>debbono importare </a:t>
            </a:r>
          </a:p>
          <a:p>
            <a:r>
              <a:rPr lang="it-IT" sz="1600" dirty="0" smtClean="0"/>
              <a:t>soprattutto </a:t>
            </a:r>
            <a:r>
              <a:rPr lang="it-IT" sz="1600" dirty="0"/>
              <a:t>le cose </a:t>
            </a:r>
            <a:r>
              <a:rPr lang="it-IT" sz="1600" dirty="0" smtClean="0"/>
              <a:t>umane»…</a:t>
            </a:r>
            <a:endParaRPr lang="it-IT" sz="1600" dirty="0"/>
          </a:p>
        </p:txBody>
      </p:sp>
    </p:spTree>
    <p:extLst>
      <p:ext uri="{BB962C8B-B14F-4D97-AF65-F5344CB8AC3E}">
        <p14:creationId xmlns:p14="http://schemas.microsoft.com/office/powerpoint/2010/main" xmlns="" val="1987334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130523" y="188640"/>
            <a:ext cx="8905973" cy="5928320"/>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2987824" y="6237312"/>
            <a:ext cx="4515019" cy="584775"/>
          </a:xfrm>
          <a:prstGeom prst="rect">
            <a:avLst/>
          </a:prstGeom>
          <a:noFill/>
        </p:spPr>
        <p:txBody>
          <a:bodyPr wrap="none" rtlCol="0">
            <a:spAutoFit/>
          </a:bodyPr>
          <a:lstStyle/>
          <a:p>
            <a:r>
              <a:rPr lang="it-IT" sz="3200" dirty="0" smtClean="0">
                <a:solidFill>
                  <a:srgbClr val="FF0000"/>
                </a:solidFill>
              </a:rPr>
              <a:t>Mark 1 </a:t>
            </a:r>
            <a:r>
              <a:rPr lang="it-IT" dirty="0" smtClean="0"/>
              <a:t>(da La Repubblica, 1 aprile 2016)</a:t>
            </a:r>
            <a:endParaRPr lang="it-IT" dirty="0"/>
          </a:p>
        </p:txBody>
      </p:sp>
    </p:spTree>
    <p:extLst>
      <p:ext uri="{BB962C8B-B14F-4D97-AF65-F5344CB8AC3E}">
        <p14:creationId xmlns:p14="http://schemas.microsoft.com/office/powerpoint/2010/main" xmlns="" val="128801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0" y="381000"/>
            <a:ext cx="9144000" cy="6086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79134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0" y="404664"/>
            <a:ext cx="9144000" cy="6086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834519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9592" y="21277"/>
            <a:ext cx="5143500" cy="6858000"/>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6300192" y="2146671"/>
            <a:ext cx="2926699" cy="1938992"/>
          </a:xfrm>
          <a:prstGeom prst="rect">
            <a:avLst/>
          </a:prstGeom>
          <a:noFill/>
        </p:spPr>
        <p:txBody>
          <a:bodyPr wrap="none" rtlCol="0">
            <a:spAutoFit/>
          </a:bodyPr>
          <a:lstStyle/>
          <a:p>
            <a:r>
              <a:rPr lang="it-IT" sz="4000" dirty="0" smtClean="0"/>
              <a:t>MIT, Boston</a:t>
            </a:r>
          </a:p>
          <a:p>
            <a:endParaRPr lang="it-IT" sz="4000" dirty="0" smtClean="0"/>
          </a:p>
          <a:p>
            <a:r>
              <a:rPr lang="it-IT" sz="4000" dirty="0" smtClean="0"/>
              <a:t>(estate 2014)</a:t>
            </a:r>
            <a:endParaRPr lang="it-IT" sz="4000" dirty="0"/>
          </a:p>
        </p:txBody>
      </p:sp>
    </p:spTree>
    <p:extLst>
      <p:ext uri="{BB962C8B-B14F-4D97-AF65-F5344CB8AC3E}">
        <p14:creationId xmlns:p14="http://schemas.microsoft.com/office/powerpoint/2010/main" xmlns="" val="19266519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27200"/>
            <a:ext cx="9144000" cy="3384677"/>
          </a:xfrm>
          <a:prstGeom prst="rect">
            <a:avLst/>
          </a:prstGeom>
        </p:spPr>
      </p:pic>
      <p:sp>
        <p:nvSpPr>
          <p:cNvPr id="4" name="CasellaDiTesto 3"/>
          <p:cNvSpPr txBox="1"/>
          <p:nvPr/>
        </p:nvSpPr>
        <p:spPr>
          <a:xfrm>
            <a:off x="1674443" y="5877272"/>
            <a:ext cx="5795113" cy="646331"/>
          </a:xfrm>
          <a:prstGeom prst="rect">
            <a:avLst/>
          </a:prstGeom>
          <a:noFill/>
        </p:spPr>
        <p:txBody>
          <a:bodyPr wrap="none" rtlCol="0">
            <a:spAutoFit/>
          </a:bodyPr>
          <a:lstStyle/>
          <a:p>
            <a:pPr algn="ctr"/>
            <a:r>
              <a:rPr lang="it-IT" dirty="0" err="1" smtClean="0"/>
              <a:t>Eataly</a:t>
            </a:r>
            <a:r>
              <a:rPr lang="it-IT" dirty="0" smtClean="0"/>
              <a:t>, Milano, Aprile 2016</a:t>
            </a:r>
          </a:p>
          <a:p>
            <a:pPr algn="ctr"/>
            <a:r>
              <a:rPr lang="it-IT" dirty="0" smtClean="0"/>
              <a:t>campagna pubblicitaria in occasione del salone del mobile</a:t>
            </a:r>
            <a:r>
              <a:rPr lang="is-IS" dirty="0" smtClean="0"/>
              <a:t>…</a:t>
            </a:r>
            <a:endParaRPr lang="it-IT" dirty="0"/>
          </a:p>
        </p:txBody>
      </p:sp>
    </p:spTree>
    <p:extLst>
      <p:ext uri="{BB962C8B-B14F-4D97-AF65-F5344CB8AC3E}">
        <p14:creationId xmlns:p14="http://schemas.microsoft.com/office/powerpoint/2010/main" xmlns="" val="223238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323528" y="332656"/>
            <a:ext cx="3365500" cy="3365500"/>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299779" y="3779748"/>
            <a:ext cx="2878160" cy="369332"/>
          </a:xfrm>
          <a:prstGeom prst="rect">
            <a:avLst/>
          </a:prstGeom>
          <a:noFill/>
        </p:spPr>
        <p:txBody>
          <a:bodyPr wrap="none" rtlCol="0">
            <a:spAutoFit/>
          </a:bodyPr>
          <a:lstStyle/>
          <a:p>
            <a:r>
              <a:rPr lang="it-IT" dirty="0" err="1" smtClean="0"/>
              <a:t>Gunther</a:t>
            </a:r>
            <a:r>
              <a:rPr lang="it-IT" dirty="0" smtClean="0"/>
              <a:t> </a:t>
            </a:r>
            <a:r>
              <a:rPr lang="it-IT" dirty="0" err="1" smtClean="0"/>
              <a:t>Anders</a:t>
            </a:r>
            <a:r>
              <a:rPr lang="it-IT" dirty="0" smtClean="0"/>
              <a:t> (1902-1992)</a:t>
            </a:r>
            <a:endParaRPr lang="it-IT" dirty="0"/>
          </a:p>
        </p:txBody>
      </p:sp>
      <p:pic>
        <p:nvPicPr>
          <p:cNvPr id="5" name="Immagine 4"/>
          <p:cNvPicPr>
            <a:picLocks noChangeAspect="1"/>
          </p:cNvPicPr>
          <p:nvPr/>
        </p:nvPicPr>
        <p:blipFill>
          <a:blip r:embed="rId3" cstate="print"/>
          <a:stretch>
            <a:fillRect/>
          </a:stretch>
        </p:blipFill>
        <p:spPr>
          <a:xfrm>
            <a:off x="5940152" y="980728"/>
            <a:ext cx="2540000" cy="3746500"/>
          </a:xfrm>
          <a:prstGeom prst="rect">
            <a:avLst/>
          </a:prstGeom>
          <a:ln>
            <a:noFill/>
          </a:ln>
          <a:effectLst>
            <a:outerShdw blurRad="292100" dist="139700" dir="2700000" algn="tl" rotWithShape="0">
              <a:srgbClr val="333333">
                <a:alpha val="65000"/>
              </a:srgbClr>
            </a:outerShdw>
          </a:effectLst>
        </p:spPr>
      </p:pic>
      <p:sp>
        <p:nvSpPr>
          <p:cNvPr id="6" name="CasellaDiTesto 5"/>
          <p:cNvSpPr txBox="1"/>
          <p:nvPr/>
        </p:nvSpPr>
        <p:spPr>
          <a:xfrm>
            <a:off x="269423" y="5517232"/>
            <a:ext cx="7830969" cy="1077218"/>
          </a:xfrm>
          <a:prstGeom prst="rect">
            <a:avLst/>
          </a:prstGeom>
          <a:noFill/>
        </p:spPr>
        <p:txBody>
          <a:bodyPr wrap="square" rtlCol="0">
            <a:spAutoFit/>
          </a:bodyPr>
          <a:lstStyle/>
          <a:p>
            <a:pPr algn="just"/>
            <a:r>
              <a:rPr lang="it-IT" sz="1600" dirty="0" smtClean="0"/>
              <a:t>…Come un pioniere l’uomo sposta i propri confini sempre più in là,</a:t>
            </a:r>
          </a:p>
          <a:p>
            <a:pPr algn="just"/>
            <a:r>
              <a:rPr lang="it-IT" sz="1600" dirty="0"/>
              <a:t>s</a:t>
            </a:r>
            <a:r>
              <a:rPr lang="it-IT" sz="1600" dirty="0" smtClean="0"/>
              <a:t>i allontana sempre più da sé stesso; si trascende sempre di più – e anche se si invola in una regione sovrannaturale, tuttavia, poiché varca i limiti congeniti della sua natura,</a:t>
            </a:r>
          </a:p>
          <a:p>
            <a:pPr algn="just"/>
            <a:r>
              <a:rPr lang="it-IT" sz="1600" dirty="0"/>
              <a:t>p</a:t>
            </a:r>
            <a:r>
              <a:rPr lang="it-IT" sz="1600" dirty="0" smtClean="0"/>
              <a:t>assa in una sfera che non è più naturale, nel regno dell’ibrido e dell’artificiale»…</a:t>
            </a:r>
            <a:endParaRPr lang="it-IT" sz="1600" dirty="0"/>
          </a:p>
        </p:txBody>
      </p:sp>
      <p:sp>
        <p:nvSpPr>
          <p:cNvPr id="7" name="CasellaDiTesto 6"/>
          <p:cNvSpPr txBox="1"/>
          <p:nvPr/>
        </p:nvSpPr>
        <p:spPr>
          <a:xfrm>
            <a:off x="269424" y="4994012"/>
            <a:ext cx="3368807" cy="800219"/>
          </a:xfrm>
          <a:prstGeom prst="rect">
            <a:avLst/>
          </a:prstGeom>
          <a:noFill/>
        </p:spPr>
        <p:txBody>
          <a:bodyPr wrap="none" rtlCol="0">
            <a:spAutoFit/>
          </a:bodyPr>
          <a:lstStyle/>
          <a:p>
            <a:r>
              <a:rPr lang="it-IT" sz="2800" dirty="0" smtClean="0">
                <a:effectLst>
                  <a:outerShdw blurRad="38100" dist="38100" dir="2700000" algn="tl">
                    <a:srgbClr val="000000">
                      <a:alpha val="43137"/>
                    </a:srgbClr>
                  </a:outerShdw>
                </a:effectLst>
              </a:rPr>
              <a:t>«L’uomo è antiquato»</a:t>
            </a:r>
          </a:p>
          <a:p>
            <a:pPr algn="ct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074866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404664"/>
            <a:ext cx="714375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2267744" y="6381328"/>
            <a:ext cx="3696589" cy="369332"/>
          </a:xfrm>
          <a:prstGeom prst="rect">
            <a:avLst/>
          </a:prstGeom>
          <a:noFill/>
        </p:spPr>
        <p:txBody>
          <a:bodyPr wrap="none" rtlCol="0">
            <a:spAutoFit/>
          </a:bodyPr>
          <a:lstStyle/>
          <a:p>
            <a:r>
              <a:rPr lang="it-IT" dirty="0" smtClean="0"/>
              <a:t>Julian </a:t>
            </a:r>
            <a:r>
              <a:rPr lang="it-IT" dirty="0" err="1" smtClean="0"/>
              <a:t>Huxley</a:t>
            </a:r>
            <a:r>
              <a:rPr lang="it-IT" dirty="0" smtClean="0"/>
              <a:t>, 1957 «</a:t>
            </a:r>
            <a:r>
              <a:rPr lang="it-IT" dirty="0" err="1" smtClean="0"/>
              <a:t>transumanismo</a:t>
            </a:r>
            <a:r>
              <a:rPr lang="it-IT" dirty="0" smtClean="0"/>
              <a:t>»</a:t>
            </a:r>
            <a:endParaRPr lang="it-IT" dirty="0"/>
          </a:p>
        </p:txBody>
      </p:sp>
    </p:spTree>
    <p:extLst>
      <p:ext uri="{BB962C8B-B14F-4D97-AF65-F5344CB8AC3E}">
        <p14:creationId xmlns:p14="http://schemas.microsoft.com/office/powerpoint/2010/main" xmlns="" val="877364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60648"/>
            <a:ext cx="3461923"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1187624" y="3140968"/>
            <a:ext cx="5168081" cy="3046988"/>
          </a:xfrm>
          <a:prstGeom prst="rect">
            <a:avLst/>
          </a:prstGeom>
          <a:noFill/>
        </p:spPr>
        <p:txBody>
          <a:bodyPr wrap="none" rtlCol="0">
            <a:spAutoFit/>
          </a:bodyPr>
          <a:lstStyle/>
          <a:p>
            <a:r>
              <a:rPr lang="it-IT" sz="2400" dirty="0" smtClean="0"/>
              <a:t>«</a:t>
            </a:r>
            <a:r>
              <a:rPr lang="it-IT" sz="2400" dirty="0" err="1" smtClean="0"/>
              <a:t>ominizzazione</a:t>
            </a:r>
            <a:r>
              <a:rPr lang="it-IT" sz="2400" dirty="0" smtClean="0"/>
              <a:t>»</a:t>
            </a:r>
          </a:p>
          <a:p>
            <a:endParaRPr lang="it-IT" sz="2400" dirty="0" smtClean="0"/>
          </a:p>
          <a:p>
            <a:endParaRPr lang="it-IT" sz="2400" dirty="0"/>
          </a:p>
          <a:p>
            <a:endParaRPr lang="it-IT" sz="2400" dirty="0"/>
          </a:p>
          <a:p>
            <a:endParaRPr lang="it-IT" sz="2400" dirty="0" smtClean="0"/>
          </a:p>
          <a:p>
            <a:endParaRPr lang="it-IT" sz="2400" dirty="0"/>
          </a:p>
          <a:p>
            <a:endParaRPr lang="it-IT" sz="2400" dirty="0"/>
          </a:p>
          <a:p>
            <a:r>
              <a:rPr lang="it-IT" sz="2400" dirty="0" smtClean="0"/>
              <a:t>                                         «umanizzazione»</a:t>
            </a:r>
            <a:endParaRPr lang="it-IT" sz="2400"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42199" y="2450291"/>
            <a:ext cx="4590241" cy="2562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1856" y="4067528"/>
            <a:ext cx="2381250" cy="2486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sellaDiTesto 3"/>
          <p:cNvSpPr txBox="1"/>
          <p:nvPr/>
        </p:nvSpPr>
        <p:spPr>
          <a:xfrm>
            <a:off x="4211960" y="764704"/>
            <a:ext cx="2692212" cy="369332"/>
          </a:xfrm>
          <a:prstGeom prst="rect">
            <a:avLst/>
          </a:prstGeom>
          <a:noFill/>
        </p:spPr>
        <p:txBody>
          <a:bodyPr wrap="none" rtlCol="0">
            <a:spAutoFit/>
          </a:bodyPr>
          <a:lstStyle/>
          <a:p>
            <a:r>
              <a:rPr lang="it-IT" dirty="0" smtClean="0"/>
              <a:t>Da Repubblica, aprile 2015</a:t>
            </a:r>
            <a:endParaRPr lang="it-IT" dirty="0"/>
          </a:p>
        </p:txBody>
      </p:sp>
    </p:spTree>
    <p:extLst>
      <p:ext uri="{BB962C8B-B14F-4D97-AF65-F5344CB8AC3E}">
        <p14:creationId xmlns:p14="http://schemas.microsoft.com/office/powerpoint/2010/main" xmlns="" val="1160700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02930"/>
            <a:ext cx="3591722" cy="2020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sellaDiTesto 2"/>
          <p:cNvSpPr txBox="1"/>
          <p:nvPr/>
        </p:nvSpPr>
        <p:spPr>
          <a:xfrm>
            <a:off x="3915250" y="384633"/>
            <a:ext cx="2899768" cy="523220"/>
          </a:xfrm>
          <a:prstGeom prst="rect">
            <a:avLst/>
          </a:prstGeom>
          <a:noFill/>
        </p:spPr>
        <p:txBody>
          <a:bodyPr wrap="none" rtlCol="0">
            <a:spAutoFit/>
          </a:bodyPr>
          <a:lstStyle/>
          <a:p>
            <a:r>
              <a:rPr lang="it-IT" sz="2800" dirty="0" smtClean="0"/>
              <a:t>«</a:t>
            </a:r>
            <a:r>
              <a:rPr lang="it-IT" sz="2800" dirty="0" err="1" smtClean="0"/>
              <a:t>Bio</a:t>
            </a:r>
            <a:r>
              <a:rPr lang="it-IT" sz="2800" dirty="0" smtClean="0"/>
              <a:t>-gerontologo»</a:t>
            </a:r>
            <a:endParaRPr lang="it-IT" sz="2800" dirty="0"/>
          </a:p>
        </p:txBody>
      </p:sp>
      <p:sp>
        <p:nvSpPr>
          <p:cNvPr id="4" name="CasellaDiTesto 3"/>
          <p:cNvSpPr txBox="1"/>
          <p:nvPr/>
        </p:nvSpPr>
        <p:spPr>
          <a:xfrm>
            <a:off x="211386" y="3356992"/>
            <a:ext cx="8753102" cy="892552"/>
          </a:xfrm>
          <a:prstGeom prst="rect">
            <a:avLst/>
          </a:prstGeom>
          <a:noFill/>
        </p:spPr>
        <p:txBody>
          <a:bodyPr wrap="none" rtlCol="0">
            <a:spAutoFit/>
          </a:bodyPr>
          <a:lstStyle/>
          <a:p>
            <a:r>
              <a:rPr lang="it-IT" sz="2600" dirty="0" smtClean="0"/>
              <a:t>Progetto SENS: </a:t>
            </a:r>
            <a:r>
              <a:rPr lang="it-IT" sz="2600" u="sng" dirty="0" err="1" smtClean="0"/>
              <a:t>S</a:t>
            </a:r>
            <a:r>
              <a:rPr lang="it-IT" sz="2600" dirty="0" err="1" smtClean="0"/>
              <a:t>trategies</a:t>
            </a:r>
            <a:r>
              <a:rPr lang="it-IT" sz="2600" dirty="0" smtClean="0"/>
              <a:t> for </a:t>
            </a:r>
            <a:r>
              <a:rPr lang="it-IT" sz="2600" u="sng" dirty="0" err="1" smtClean="0"/>
              <a:t>E</a:t>
            </a:r>
            <a:r>
              <a:rPr lang="it-IT" sz="2600" dirty="0" err="1" smtClean="0"/>
              <a:t>ngineered</a:t>
            </a:r>
            <a:r>
              <a:rPr lang="it-IT" sz="2600" dirty="0" smtClean="0"/>
              <a:t> </a:t>
            </a:r>
            <a:r>
              <a:rPr lang="it-IT" sz="2600" u="sng" dirty="0" err="1" smtClean="0"/>
              <a:t>N</a:t>
            </a:r>
            <a:r>
              <a:rPr lang="it-IT" sz="2600" dirty="0" err="1" smtClean="0"/>
              <a:t>egligible</a:t>
            </a:r>
            <a:r>
              <a:rPr lang="it-IT" sz="2600" dirty="0" smtClean="0"/>
              <a:t> </a:t>
            </a:r>
            <a:r>
              <a:rPr lang="it-IT" sz="2600" u="sng" dirty="0" err="1" smtClean="0"/>
              <a:t>S</a:t>
            </a:r>
            <a:r>
              <a:rPr lang="it-IT" sz="2600" dirty="0" err="1" smtClean="0"/>
              <a:t>enescence</a:t>
            </a:r>
            <a:endParaRPr lang="it-IT" sz="2600" dirty="0" smtClean="0"/>
          </a:p>
          <a:p>
            <a:pPr algn="ctr"/>
            <a:r>
              <a:rPr lang="it-IT" sz="2600" dirty="0" smtClean="0"/>
              <a:t>                       (Strategie per un invecchiamento trascurabile)</a:t>
            </a:r>
            <a:endParaRPr lang="it-IT" sz="2600" dirty="0"/>
          </a:p>
        </p:txBody>
      </p:sp>
      <p:sp>
        <p:nvSpPr>
          <p:cNvPr id="6" name="CasellaDiTesto 5"/>
          <p:cNvSpPr txBox="1"/>
          <p:nvPr/>
        </p:nvSpPr>
        <p:spPr>
          <a:xfrm>
            <a:off x="2195736" y="4837802"/>
            <a:ext cx="4536504" cy="1077218"/>
          </a:xfrm>
          <a:prstGeom prst="rect">
            <a:avLst/>
          </a:prstGeom>
          <a:solidFill>
            <a:schemeClr val="accent5">
              <a:lumMod val="60000"/>
              <a:lumOff val="40000"/>
            </a:schemeClr>
          </a:solidFill>
          <a:ln>
            <a:solidFill>
              <a:srgbClr val="FF0000"/>
            </a:solidFill>
          </a:ln>
        </p:spPr>
        <p:txBody>
          <a:bodyPr wrap="square" rtlCol="0">
            <a:spAutoFit/>
          </a:bodyPr>
          <a:lstStyle/>
          <a:p>
            <a:pPr algn="ctr"/>
            <a:r>
              <a:rPr lang="it-IT" sz="3200" dirty="0" smtClean="0"/>
              <a:t>INTELLIGENZA ARTIFICIALE E MEDICINA</a:t>
            </a:r>
            <a:endParaRPr lang="it-IT" sz="3200" dirty="0"/>
          </a:p>
        </p:txBody>
      </p:sp>
      <p:sp>
        <p:nvSpPr>
          <p:cNvPr id="2" name="CasellaDiTesto 1"/>
          <p:cNvSpPr txBox="1"/>
          <p:nvPr/>
        </p:nvSpPr>
        <p:spPr>
          <a:xfrm>
            <a:off x="179512" y="2148071"/>
            <a:ext cx="1873975" cy="369332"/>
          </a:xfrm>
          <a:prstGeom prst="rect">
            <a:avLst/>
          </a:prstGeom>
          <a:noFill/>
        </p:spPr>
        <p:txBody>
          <a:bodyPr wrap="none" rtlCol="0">
            <a:spAutoFit/>
          </a:bodyPr>
          <a:lstStyle/>
          <a:p>
            <a:r>
              <a:rPr lang="it-IT" dirty="0" smtClean="0"/>
              <a:t>Biochimico (1963)</a:t>
            </a:r>
            <a:endParaRPr lang="it-IT" dirty="0"/>
          </a:p>
        </p:txBody>
      </p:sp>
      <p:pic>
        <p:nvPicPr>
          <p:cNvPr id="5" name="Immagine 4"/>
          <p:cNvPicPr>
            <a:picLocks noChangeAspect="1"/>
          </p:cNvPicPr>
          <p:nvPr/>
        </p:nvPicPr>
        <p:blipFill>
          <a:blip r:embed="rId3" cstate="print"/>
          <a:stretch>
            <a:fillRect/>
          </a:stretch>
        </p:blipFill>
        <p:spPr>
          <a:xfrm>
            <a:off x="5652120" y="984113"/>
            <a:ext cx="3203848" cy="1802165"/>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7255258" y="2711075"/>
            <a:ext cx="1745927" cy="369332"/>
          </a:xfrm>
          <a:prstGeom prst="rect">
            <a:avLst/>
          </a:prstGeom>
          <a:noFill/>
        </p:spPr>
        <p:txBody>
          <a:bodyPr wrap="none" rtlCol="0">
            <a:spAutoFit/>
          </a:bodyPr>
          <a:lstStyle/>
          <a:p>
            <a:r>
              <a:rPr lang="it-IT" dirty="0" smtClean="0"/>
              <a:t>Genetista (1944)</a:t>
            </a:r>
            <a:endParaRPr lang="it-IT" dirty="0"/>
          </a:p>
        </p:txBody>
      </p:sp>
    </p:spTree>
    <p:extLst>
      <p:ext uri="{BB962C8B-B14F-4D97-AF65-F5344CB8AC3E}">
        <p14:creationId xmlns:p14="http://schemas.microsoft.com/office/powerpoint/2010/main" xmlns="" val="307309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18132" y="3921460"/>
            <a:ext cx="2397901" cy="369332"/>
          </a:xfrm>
          <a:prstGeom prst="rect">
            <a:avLst/>
          </a:prstGeom>
          <a:noFill/>
        </p:spPr>
        <p:txBody>
          <a:bodyPr wrap="none" rtlCol="0">
            <a:spAutoFit/>
          </a:bodyPr>
          <a:lstStyle/>
          <a:p>
            <a:r>
              <a:rPr lang="it-IT" dirty="0" smtClean="0">
                <a:solidFill>
                  <a:srgbClr val="00B050"/>
                </a:solidFill>
              </a:rPr>
              <a:t>California Life Company</a:t>
            </a:r>
            <a:endParaRPr lang="it-IT" dirty="0">
              <a:solidFill>
                <a:srgbClr val="00B050"/>
              </a:solidFill>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7944" y="321786"/>
            <a:ext cx="4619625" cy="6162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5521" y="476672"/>
            <a:ext cx="2143125" cy="214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sellaDiTesto 3"/>
          <p:cNvSpPr txBox="1"/>
          <p:nvPr/>
        </p:nvSpPr>
        <p:spPr>
          <a:xfrm>
            <a:off x="1050788" y="2808382"/>
            <a:ext cx="1732590" cy="707886"/>
          </a:xfrm>
          <a:prstGeom prst="rect">
            <a:avLst/>
          </a:prstGeom>
          <a:noFill/>
        </p:spPr>
        <p:txBody>
          <a:bodyPr wrap="none" rtlCol="0">
            <a:spAutoFit/>
          </a:bodyPr>
          <a:lstStyle/>
          <a:p>
            <a:r>
              <a:rPr lang="it-IT" sz="4000" b="1" dirty="0" smtClean="0">
                <a:solidFill>
                  <a:srgbClr val="00B050"/>
                </a:solidFill>
                <a:effectLst>
                  <a:outerShdw blurRad="38100" dist="38100" dir="2700000" algn="tl">
                    <a:srgbClr val="000000">
                      <a:alpha val="43137"/>
                    </a:srgbClr>
                  </a:outerShdw>
                </a:effectLst>
              </a:rPr>
              <a:t>CALICO</a:t>
            </a:r>
            <a:endParaRPr lang="it-IT" sz="40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187381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TotalTime>
  <Words>795</Words>
  <Application>Microsoft Office PowerPoint</Application>
  <PresentationFormat>Presentazione su schermo (4:3)</PresentationFormat>
  <Paragraphs>139</Paragraphs>
  <Slides>44</Slides>
  <Notes>6</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Functional 3D Neural Mini‐Tissues from Printed Gel‐Based Bioink and Human Neural Stem Cells</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Monti Manuela</dc:creator>
  <cp:lastModifiedBy>Florinda</cp:lastModifiedBy>
  <cp:revision>206</cp:revision>
  <dcterms:created xsi:type="dcterms:W3CDTF">2016-02-18T09:43:16Z</dcterms:created>
  <dcterms:modified xsi:type="dcterms:W3CDTF">2016-04-02T13:16:50Z</dcterms:modified>
</cp:coreProperties>
</file>