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9" r:id="rId3"/>
    <p:sldId id="258" r:id="rId4"/>
    <p:sldId id="281" r:id="rId5"/>
    <p:sldId id="308" r:id="rId6"/>
    <p:sldId id="283" r:id="rId7"/>
    <p:sldId id="282" r:id="rId8"/>
    <p:sldId id="284" r:id="rId9"/>
    <p:sldId id="289" r:id="rId10"/>
    <p:sldId id="304" r:id="rId11"/>
    <p:sldId id="303" r:id="rId12"/>
    <p:sldId id="302" r:id="rId13"/>
    <p:sldId id="301" r:id="rId14"/>
    <p:sldId id="291" r:id="rId15"/>
    <p:sldId id="292" r:id="rId16"/>
    <p:sldId id="296" r:id="rId17"/>
    <p:sldId id="286" r:id="rId18"/>
    <p:sldId id="293" r:id="rId19"/>
    <p:sldId id="294" r:id="rId20"/>
    <p:sldId id="300" r:id="rId21"/>
    <p:sldId id="297" r:id="rId22"/>
    <p:sldId id="298" r:id="rId23"/>
    <p:sldId id="261" r:id="rId24"/>
    <p:sldId id="299" r:id="rId25"/>
    <p:sldId id="305" r:id="rId26"/>
    <p:sldId id="265" r:id="rId27"/>
    <p:sldId id="272" r:id="rId28"/>
    <p:sldId id="271" r:id="rId29"/>
    <p:sldId id="269" r:id="rId30"/>
    <p:sldId id="287" r:id="rId31"/>
    <p:sldId id="307" r:id="rId32"/>
    <p:sldId id="295" r:id="rId33"/>
    <p:sldId id="266" r:id="rId34"/>
    <p:sldId id="288" r:id="rId35"/>
    <p:sldId id="290" r:id="rId36"/>
    <p:sldId id="279" r:id="rId37"/>
    <p:sldId id="277" r:id="rId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6600"/>
    <a:srgbClr val="FF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5" autoAdjust="0"/>
    <p:restoredTop sz="88856" autoAdjust="0"/>
  </p:normalViewPr>
  <p:slideViewPr>
    <p:cSldViewPr>
      <p:cViewPr>
        <p:scale>
          <a:sx n="89" d="100"/>
          <a:sy n="89" d="100"/>
        </p:scale>
        <p:origin x="1304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1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FE6D03-4242-BA45-AF6B-99B2E3EB590A}" type="doc">
      <dgm:prSet loTypeId="urn:microsoft.com/office/officeart/2005/8/layout/equation1" loCatId="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it-IT"/>
        </a:p>
      </dgm:t>
    </dgm:pt>
    <dgm:pt modelId="{37FF756D-9165-5044-8A8E-16F356C03F2E}">
      <dgm:prSet phldrT="[Testo]"/>
      <dgm:spPr/>
      <dgm:t>
        <a:bodyPr/>
        <a:lstStyle/>
        <a:p>
          <a:r>
            <a:rPr lang="it-IT" dirty="0" smtClean="0"/>
            <a:t>UGUAGLIANZA</a:t>
          </a:r>
          <a:endParaRPr lang="it-IT" dirty="0"/>
        </a:p>
      </dgm:t>
    </dgm:pt>
    <dgm:pt modelId="{F7FAE933-AEAD-4A40-AD38-C7BCBBD11D06}" type="parTrans" cxnId="{0E46102D-AF4A-4944-BDE6-DEAAE013DD27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AB4D50B2-15F3-3F4D-835D-681A7621BE32}" type="sibTrans" cxnId="{0E46102D-AF4A-4944-BDE6-DEAAE013DD27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FF1EE71C-7405-BD43-B2FF-622C9F12A6EB}">
      <dgm:prSet phldrT="[Testo]"/>
      <dgm:spPr/>
      <dgm:t>
        <a:bodyPr/>
        <a:lstStyle/>
        <a:p>
          <a:r>
            <a:rPr lang="it-IT" dirty="0" smtClean="0"/>
            <a:t>POLITICA</a:t>
          </a:r>
          <a:endParaRPr lang="it-IT" dirty="0"/>
        </a:p>
      </dgm:t>
    </dgm:pt>
    <dgm:pt modelId="{AB3BB8F3-1884-2841-AC65-C730821EE48C}" type="parTrans" cxnId="{C830D41A-2837-214E-A272-CA6DA2A5F6C0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FA2F2FB1-DC7B-5F47-8F71-1DF1798A3865}" type="sibTrans" cxnId="{C830D41A-2837-214E-A272-CA6DA2A5F6C0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DD06789D-1044-5F49-A559-AB8EF98A8555}">
      <dgm:prSet phldrT="[Testo]"/>
      <dgm:spPr/>
      <dgm:t>
        <a:bodyPr/>
        <a:lstStyle/>
        <a:p>
          <a:r>
            <a:rPr lang="it-IT" dirty="0" smtClean="0"/>
            <a:t>BIOLOGICA</a:t>
          </a:r>
          <a:endParaRPr lang="it-IT" dirty="0"/>
        </a:p>
      </dgm:t>
    </dgm:pt>
    <dgm:pt modelId="{7F7C9DAB-0918-E541-B4B7-38A5021870FE}" type="parTrans" cxnId="{38B08C4C-04FE-C645-9C12-7C1011980765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1C17F472-08B7-2846-94C9-D74219DCE351}" type="sibTrans" cxnId="{38B08C4C-04FE-C645-9C12-7C1011980765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658D5D83-E3B8-6642-8ACF-55767D210093}">
      <dgm:prSet phldrT="[Testo]"/>
      <dgm:spPr/>
      <dgm:t>
        <a:bodyPr/>
        <a:lstStyle/>
        <a:p>
          <a:r>
            <a:rPr lang="it-IT" dirty="0" smtClean="0"/>
            <a:t>DI GENERE</a:t>
          </a:r>
          <a:endParaRPr lang="it-IT" dirty="0"/>
        </a:p>
      </dgm:t>
    </dgm:pt>
    <dgm:pt modelId="{931607C5-8771-1446-8BD8-F4E27DFDCCDB}" type="parTrans" cxnId="{81713044-A9B3-214C-A894-24973364E89E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D790FA03-3E77-554C-B82B-11324B3F14F0}" type="sibTrans" cxnId="{81713044-A9B3-214C-A894-24973364E89E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CD2EF05A-AFDB-344B-9F88-A3F142460DBB}" type="pres">
      <dgm:prSet presAssocID="{D9FE6D03-4242-BA45-AF6B-99B2E3EB590A}" presName="linearFlow" presStyleCnt="0">
        <dgm:presLayoutVars>
          <dgm:dir/>
          <dgm:resizeHandles val="exact"/>
        </dgm:presLayoutVars>
      </dgm:prSet>
      <dgm:spPr/>
    </dgm:pt>
    <dgm:pt modelId="{A04C08E8-451D-5645-8BD6-0D8A07C1C610}" type="pres">
      <dgm:prSet presAssocID="{37FF756D-9165-5044-8A8E-16F356C03F2E}" presName="node" presStyleLbl="node1" presStyleIdx="0" presStyleCnt="1" custLinFactNeighborX="7432" custLinFactNeighborY="11">
        <dgm:presLayoutVars>
          <dgm:bulletEnabled val="1"/>
        </dgm:presLayoutVars>
      </dgm:prSet>
      <dgm:spPr/>
    </dgm:pt>
  </dgm:ptLst>
  <dgm:cxnLst>
    <dgm:cxn modelId="{81713044-A9B3-214C-A894-24973364E89E}" srcId="{37FF756D-9165-5044-8A8E-16F356C03F2E}" destId="{658D5D83-E3B8-6642-8ACF-55767D210093}" srcOrd="2" destOrd="0" parTransId="{931607C5-8771-1446-8BD8-F4E27DFDCCDB}" sibTransId="{D790FA03-3E77-554C-B82B-11324B3F14F0}"/>
    <dgm:cxn modelId="{38B08C4C-04FE-C645-9C12-7C1011980765}" srcId="{37FF756D-9165-5044-8A8E-16F356C03F2E}" destId="{DD06789D-1044-5F49-A559-AB8EF98A8555}" srcOrd="1" destOrd="0" parTransId="{7F7C9DAB-0918-E541-B4B7-38A5021870FE}" sibTransId="{1C17F472-08B7-2846-94C9-D74219DCE351}"/>
    <dgm:cxn modelId="{5B3996A8-851E-5143-A0C5-60E34F11948D}" type="presOf" srcId="{DD06789D-1044-5F49-A559-AB8EF98A8555}" destId="{A04C08E8-451D-5645-8BD6-0D8A07C1C610}" srcOrd="0" destOrd="2" presId="urn:microsoft.com/office/officeart/2005/8/layout/equation1"/>
    <dgm:cxn modelId="{2DA1AB27-CBED-9248-BEA9-BEBF4B5AEB89}" type="presOf" srcId="{FF1EE71C-7405-BD43-B2FF-622C9F12A6EB}" destId="{A04C08E8-451D-5645-8BD6-0D8A07C1C610}" srcOrd="0" destOrd="1" presId="urn:microsoft.com/office/officeart/2005/8/layout/equation1"/>
    <dgm:cxn modelId="{0E46102D-AF4A-4944-BDE6-DEAAE013DD27}" srcId="{D9FE6D03-4242-BA45-AF6B-99B2E3EB590A}" destId="{37FF756D-9165-5044-8A8E-16F356C03F2E}" srcOrd="0" destOrd="0" parTransId="{F7FAE933-AEAD-4A40-AD38-C7BCBBD11D06}" sibTransId="{AB4D50B2-15F3-3F4D-835D-681A7621BE32}"/>
    <dgm:cxn modelId="{C830D41A-2837-214E-A272-CA6DA2A5F6C0}" srcId="{37FF756D-9165-5044-8A8E-16F356C03F2E}" destId="{FF1EE71C-7405-BD43-B2FF-622C9F12A6EB}" srcOrd="0" destOrd="0" parTransId="{AB3BB8F3-1884-2841-AC65-C730821EE48C}" sibTransId="{FA2F2FB1-DC7B-5F47-8F71-1DF1798A3865}"/>
    <dgm:cxn modelId="{DF3BD6A1-1B2E-BD41-BB0B-392BB2C5339A}" type="presOf" srcId="{658D5D83-E3B8-6642-8ACF-55767D210093}" destId="{A04C08E8-451D-5645-8BD6-0D8A07C1C610}" srcOrd="0" destOrd="3" presId="urn:microsoft.com/office/officeart/2005/8/layout/equation1"/>
    <dgm:cxn modelId="{9B78BC2D-7811-8346-BEEC-0295C604692D}" type="presOf" srcId="{37FF756D-9165-5044-8A8E-16F356C03F2E}" destId="{A04C08E8-451D-5645-8BD6-0D8A07C1C610}" srcOrd="0" destOrd="0" presId="urn:microsoft.com/office/officeart/2005/8/layout/equation1"/>
    <dgm:cxn modelId="{947E3E68-F5BB-9A4D-B375-302864C142CA}" type="presOf" srcId="{D9FE6D03-4242-BA45-AF6B-99B2E3EB590A}" destId="{CD2EF05A-AFDB-344B-9F88-A3F142460DBB}" srcOrd="0" destOrd="0" presId="urn:microsoft.com/office/officeart/2005/8/layout/equation1"/>
    <dgm:cxn modelId="{FD342C1E-D80F-FB40-990E-F820ED9F4D9F}" type="presParOf" srcId="{CD2EF05A-AFDB-344B-9F88-A3F142460DBB}" destId="{A04C08E8-451D-5645-8BD6-0D8A07C1C610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FE6D03-4242-BA45-AF6B-99B2E3EB590A}" type="doc">
      <dgm:prSet loTypeId="urn:microsoft.com/office/officeart/2005/8/layout/equation1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it-IT"/>
        </a:p>
      </dgm:t>
    </dgm:pt>
    <dgm:pt modelId="{37FF756D-9165-5044-8A8E-16F356C03F2E}">
      <dgm:prSet phldrT="[Testo]"/>
      <dgm:spPr/>
      <dgm:t>
        <a:bodyPr/>
        <a:lstStyle/>
        <a:p>
          <a:r>
            <a:rPr lang="it-IT" smtClean="0"/>
            <a:t>INEGUAGLIANZA</a:t>
          </a:r>
          <a:endParaRPr lang="it-IT" dirty="0"/>
        </a:p>
      </dgm:t>
    </dgm:pt>
    <dgm:pt modelId="{F7FAE933-AEAD-4A40-AD38-C7BCBBD11D06}" type="parTrans" cxnId="{0E46102D-AF4A-4944-BDE6-DEAAE013DD27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AB4D50B2-15F3-3F4D-835D-681A7621BE32}" type="sibTrans" cxnId="{0E46102D-AF4A-4944-BDE6-DEAAE013DD27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FF1EE71C-7405-BD43-B2FF-622C9F12A6EB}">
      <dgm:prSet phldrT="[Testo]"/>
      <dgm:spPr/>
      <dgm:t>
        <a:bodyPr/>
        <a:lstStyle/>
        <a:p>
          <a:r>
            <a:rPr lang="it-IT" smtClean="0"/>
            <a:t>SOCIALE</a:t>
          </a:r>
          <a:endParaRPr lang="it-IT" dirty="0"/>
        </a:p>
      </dgm:t>
    </dgm:pt>
    <dgm:pt modelId="{AB3BB8F3-1884-2841-AC65-C730821EE48C}" type="parTrans" cxnId="{C830D41A-2837-214E-A272-CA6DA2A5F6C0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FA2F2FB1-DC7B-5F47-8F71-1DF1798A3865}" type="sibTrans" cxnId="{C830D41A-2837-214E-A272-CA6DA2A5F6C0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DD06789D-1044-5F49-A559-AB8EF98A8555}">
      <dgm:prSet phldrT="[Testo]"/>
      <dgm:spPr/>
      <dgm:t>
        <a:bodyPr/>
        <a:lstStyle/>
        <a:p>
          <a:r>
            <a:rPr lang="it-IT" smtClean="0"/>
            <a:t>POLITICA</a:t>
          </a:r>
          <a:endParaRPr lang="it-IT" dirty="0"/>
        </a:p>
      </dgm:t>
    </dgm:pt>
    <dgm:pt modelId="{7F7C9DAB-0918-E541-B4B7-38A5021870FE}" type="parTrans" cxnId="{38B08C4C-04FE-C645-9C12-7C1011980765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1C17F472-08B7-2846-94C9-D74219DCE351}" type="sibTrans" cxnId="{38B08C4C-04FE-C645-9C12-7C1011980765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658D5D83-E3B8-6642-8ACF-55767D210093}">
      <dgm:prSet phldrT="[Testo]"/>
      <dgm:spPr/>
      <dgm:t>
        <a:bodyPr/>
        <a:lstStyle/>
        <a:p>
          <a:r>
            <a:rPr lang="it-IT" smtClean="0"/>
            <a:t>DI</a:t>
          </a:r>
          <a:r>
            <a:rPr lang="it-IT" baseline="0" smtClean="0"/>
            <a:t> SALUTE</a:t>
          </a:r>
          <a:endParaRPr lang="it-IT" dirty="0"/>
        </a:p>
      </dgm:t>
    </dgm:pt>
    <dgm:pt modelId="{931607C5-8771-1446-8BD8-F4E27DFDCCDB}" type="parTrans" cxnId="{81713044-A9B3-214C-A894-24973364E89E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D790FA03-3E77-554C-B82B-11324B3F14F0}" type="sibTrans" cxnId="{81713044-A9B3-214C-A894-24973364E89E}">
      <dgm:prSet/>
      <dgm:spPr/>
      <dgm:t>
        <a:bodyPr/>
        <a:lstStyle/>
        <a:p>
          <a:endParaRPr lang="it-IT">
            <a:solidFill>
              <a:srgbClr val="FF0000"/>
            </a:solidFill>
          </a:endParaRPr>
        </a:p>
      </dgm:t>
    </dgm:pt>
    <dgm:pt modelId="{7409F4F5-66C4-C043-BC74-666CDD3E4F0E}" type="pres">
      <dgm:prSet presAssocID="{D9FE6D03-4242-BA45-AF6B-99B2E3EB590A}" presName="linearFlow" presStyleCnt="0">
        <dgm:presLayoutVars>
          <dgm:dir/>
          <dgm:resizeHandles val="exact"/>
        </dgm:presLayoutVars>
      </dgm:prSet>
      <dgm:spPr/>
    </dgm:pt>
    <dgm:pt modelId="{0E55CD6D-2DB8-DD45-8D84-A58C52855F11}" type="pres">
      <dgm:prSet presAssocID="{37FF756D-9165-5044-8A8E-16F356C03F2E}" presName="node" presStyleLbl="node1" presStyleIdx="0" presStyleCnt="1" custLinFactNeighborX="20364" custLinFactNeighborY="-18">
        <dgm:presLayoutVars>
          <dgm:bulletEnabled val="1"/>
        </dgm:presLayoutVars>
      </dgm:prSet>
      <dgm:spPr/>
    </dgm:pt>
  </dgm:ptLst>
  <dgm:cxnLst>
    <dgm:cxn modelId="{C830D41A-2837-214E-A272-CA6DA2A5F6C0}" srcId="{37FF756D-9165-5044-8A8E-16F356C03F2E}" destId="{FF1EE71C-7405-BD43-B2FF-622C9F12A6EB}" srcOrd="0" destOrd="0" parTransId="{AB3BB8F3-1884-2841-AC65-C730821EE48C}" sibTransId="{FA2F2FB1-DC7B-5F47-8F71-1DF1798A3865}"/>
    <dgm:cxn modelId="{81713044-A9B3-214C-A894-24973364E89E}" srcId="{37FF756D-9165-5044-8A8E-16F356C03F2E}" destId="{658D5D83-E3B8-6642-8ACF-55767D210093}" srcOrd="2" destOrd="0" parTransId="{931607C5-8771-1446-8BD8-F4E27DFDCCDB}" sibTransId="{D790FA03-3E77-554C-B82B-11324B3F14F0}"/>
    <dgm:cxn modelId="{93ED830A-A3D1-2B47-A048-5E2245968918}" type="presOf" srcId="{FF1EE71C-7405-BD43-B2FF-622C9F12A6EB}" destId="{0E55CD6D-2DB8-DD45-8D84-A58C52855F11}" srcOrd="0" destOrd="1" presId="urn:microsoft.com/office/officeart/2005/8/layout/equation1"/>
    <dgm:cxn modelId="{434FCF19-41A8-864C-947D-6D18CA5C70DE}" type="presOf" srcId="{37FF756D-9165-5044-8A8E-16F356C03F2E}" destId="{0E55CD6D-2DB8-DD45-8D84-A58C52855F11}" srcOrd="0" destOrd="0" presId="urn:microsoft.com/office/officeart/2005/8/layout/equation1"/>
    <dgm:cxn modelId="{38B08C4C-04FE-C645-9C12-7C1011980765}" srcId="{37FF756D-9165-5044-8A8E-16F356C03F2E}" destId="{DD06789D-1044-5F49-A559-AB8EF98A8555}" srcOrd="1" destOrd="0" parTransId="{7F7C9DAB-0918-E541-B4B7-38A5021870FE}" sibTransId="{1C17F472-08B7-2846-94C9-D74219DCE351}"/>
    <dgm:cxn modelId="{C3C43DB9-7D62-8F41-8704-53580302CAF0}" type="presOf" srcId="{D9FE6D03-4242-BA45-AF6B-99B2E3EB590A}" destId="{7409F4F5-66C4-C043-BC74-666CDD3E4F0E}" srcOrd="0" destOrd="0" presId="urn:microsoft.com/office/officeart/2005/8/layout/equation1"/>
    <dgm:cxn modelId="{FA34EA3A-8793-CF4C-BD78-773F330C2D73}" type="presOf" srcId="{658D5D83-E3B8-6642-8ACF-55767D210093}" destId="{0E55CD6D-2DB8-DD45-8D84-A58C52855F11}" srcOrd="0" destOrd="3" presId="urn:microsoft.com/office/officeart/2005/8/layout/equation1"/>
    <dgm:cxn modelId="{0E46102D-AF4A-4944-BDE6-DEAAE013DD27}" srcId="{D9FE6D03-4242-BA45-AF6B-99B2E3EB590A}" destId="{37FF756D-9165-5044-8A8E-16F356C03F2E}" srcOrd="0" destOrd="0" parTransId="{F7FAE933-AEAD-4A40-AD38-C7BCBBD11D06}" sibTransId="{AB4D50B2-15F3-3F4D-835D-681A7621BE32}"/>
    <dgm:cxn modelId="{8B977A72-554C-E545-889B-18AADA1391BC}" type="presOf" srcId="{DD06789D-1044-5F49-A559-AB8EF98A8555}" destId="{0E55CD6D-2DB8-DD45-8D84-A58C52855F11}" srcOrd="0" destOrd="2" presId="urn:microsoft.com/office/officeart/2005/8/layout/equation1"/>
    <dgm:cxn modelId="{B01A5FF8-A97B-AB41-AB6D-067825A99E7F}" type="presParOf" srcId="{7409F4F5-66C4-C043-BC74-666CDD3E4F0E}" destId="{0E55CD6D-2DB8-DD45-8D84-A58C52855F11}" srcOrd="0" destOrd="0" presId="urn:microsoft.com/office/officeart/2005/8/layout/equation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666718-7435-4681-9B2C-18D0F6D5B6C3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96C41C6-6DA9-4568-BB6D-D6C921F444AC}">
      <dgm:prSet phldrT="[Testo]" custT="1"/>
      <dgm:spPr/>
      <dgm:t>
        <a:bodyPr/>
        <a:lstStyle/>
        <a:p>
          <a:r>
            <a:rPr lang="it-IT" sz="4400" dirty="0" smtClean="0"/>
            <a:t>UGUAGLIANZA</a:t>
          </a:r>
          <a:endParaRPr lang="it-IT" sz="4400" dirty="0"/>
        </a:p>
      </dgm:t>
    </dgm:pt>
    <dgm:pt modelId="{E792DCB0-31E2-49A0-B07B-B2ED1FB32699}" type="parTrans" cxnId="{F3704854-EDE2-47CA-B19F-D7C6726A3427}">
      <dgm:prSet/>
      <dgm:spPr/>
      <dgm:t>
        <a:bodyPr/>
        <a:lstStyle/>
        <a:p>
          <a:endParaRPr lang="it-IT"/>
        </a:p>
      </dgm:t>
    </dgm:pt>
    <dgm:pt modelId="{F37EEAA4-23E1-4A6E-9284-FB4C96456581}" type="sibTrans" cxnId="{F3704854-EDE2-47CA-B19F-D7C6726A3427}">
      <dgm:prSet/>
      <dgm:spPr/>
      <dgm:t>
        <a:bodyPr/>
        <a:lstStyle/>
        <a:p>
          <a:endParaRPr lang="it-IT"/>
        </a:p>
      </dgm:t>
    </dgm:pt>
    <dgm:pt modelId="{EE925FF6-0FB3-42F2-8919-9D9535F4783E}">
      <dgm:prSet phldrT="[Testo]" custT="1"/>
      <dgm:spPr/>
      <dgm:t>
        <a:bodyPr/>
        <a:lstStyle/>
        <a:p>
          <a:r>
            <a:rPr lang="it-IT" sz="4400" dirty="0" smtClean="0"/>
            <a:t>INEGUAGLIANZA</a:t>
          </a:r>
          <a:endParaRPr lang="it-IT" sz="4400" dirty="0"/>
        </a:p>
      </dgm:t>
    </dgm:pt>
    <dgm:pt modelId="{A4324E35-E203-4206-8C9F-588A24D3D3F2}" type="parTrans" cxnId="{98278D25-9CBE-40BF-BA1C-B42973DDEBC6}">
      <dgm:prSet/>
      <dgm:spPr/>
      <dgm:t>
        <a:bodyPr/>
        <a:lstStyle/>
        <a:p>
          <a:endParaRPr lang="it-IT"/>
        </a:p>
      </dgm:t>
    </dgm:pt>
    <dgm:pt modelId="{47C1A743-5536-419C-B659-A9055BB52FCF}" type="sibTrans" cxnId="{98278D25-9CBE-40BF-BA1C-B42973DDEBC6}">
      <dgm:prSet/>
      <dgm:spPr/>
      <dgm:t>
        <a:bodyPr/>
        <a:lstStyle/>
        <a:p>
          <a:endParaRPr lang="it-IT"/>
        </a:p>
      </dgm:t>
    </dgm:pt>
    <dgm:pt modelId="{87BB6948-016B-4E14-B530-7D1BB4C265DB}" type="pres">
      <dgm:prSet presAssocID="{2E666718-7435-4681-9B2C-18D0F6D5B6C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8DE0703-E128-47CC-AAA8-ECAB2DA4DD1E}" type="pres">
      <dgm:prSet presAssocID="{2E666718-7435-4681-9B2C-18D0F6D5B6C3}" presName="divider" presStyleLbl="fgShp" presStyleIdx="0" presStyleCn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1BCCA014-0AD9-42E0-80EC-CEB1A1951AB2}" type="pres">
      <dgm:prSet presAssocID="{596C41C6-6DA9-4568-BB6D-D6C921F444AC}" presName="downArrow" presStyleLbl="node1" presStyleIdx="0" presStyleCnt="2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07D934C5-1B93-4722-A84F-1FA65388BED9}" type="pres">
      <dgm:prSet presAssocID="{596C41C6-6DA9-4568-BB6D-D6C921F444AC}" presName="downArrowText" presStyleLbl="revTx" presStyleIdx="0" presStyleCnt="2" custScaleX="19870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6002979-F422-4072-B724-B6713E5BC13C}" type="pres">
      <dgm:prSet presAssocID="{EE925FF6-0FB3-42F2-8919-9D9535F4783E}" presName="upArrow" presStyleLbl="node1" presStyleIdx="1" presStyleCnt="2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</dgm:pt>
    <dgm:pt modelId="{7153BABF-1BBB-4EB3-A130-1C03E0E94659}" type="pres">
      <dgm:prSet presAssocID="{EE925FF6-0FB3-42F2-8919-9D9535F4783E}" presName="upArrowText" presStyleLbl="revTx" presStyleIdx="1" presStyleCnt="2" custScaleX="18806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B8052E7-B918-4FDA-997C-59203CD144B2}" type="presOf" srcId="{2E666718-7435-4681-9B2C-18D0F6D5B6C3}" destId="{87BB6948-016B-4E14-B530-7D1BB4C265DB}" srcOrd="0" destOrd="0" presId="urn:microsoft.com/office/officeart/2005/8/layout/arrow3"/>
    <dgm:cxn modelId="{024277D9-1D08-42A6-BC2B-9283A88A9668}" type="presOf" srcId="{596C41C6-6DA9-4568-BB6D-D6C921F444AC}" destId="{07D934C5-1B93-4722-A84F-1FA65388BED9}" srcOrd="0" destOrd="0" presId="urn:microsoft.com/office/officeart/2005/8/layout/arrow3"/>
    <dgm:cxn modelId="{EB06A53E-9482-4813-8F23-BA6D09CDEA33}" type="presOf" srcId="{EE925FF6-0FB3-42F2-8919-9D9535F4783E}" destId="{7153BABF-1BBB-4EB3-A130-1C03E0E94659}" srcOrd="0" destOrd="0" presId="urn:microsoft.com/office/officeart/2005/8/layout/arrow3"/>
    <dgm:cxn modelId="{98278D25-9CBE-40BF-BA1C-B42973DDEBC6}" srcId="{2E666718-7435-4681-9B2C-18D0F6D5B6C3}" destId="{EE925FF6-0FB3-42F2-8919-9D9535F4783E}" srcOrd="1" destOrd="0" parTransId="{A4324E35-E203-4206-8C9F-588A24D3D3F2}" sibTransId="{47C1A743-5536-419C-B659-A9055BB52FCF}"/>
    <dgm:cxn modelId="{F3704854-EDE2-47CA-B19F-D7C6726A3427}" srcId="{2E666718-7435-4681-9B2C-18D0F6D5B6C3}" destId="{596C41C6-6DA9-4568-BB6D-D6C921F444AC}" srcOrd="0" destOrd="0" parTransId="{E792DCB0-31E2-49A0-B07B-B2ED1FB32699}" sibTransId="{F37EEAA4-23E1-4A6E-9284-FB4C96456581}"/>
    <dgm:cxn modelId="{E4572E3F-ECFF-40C0-B1A0-9FBE2EB527B9}" type="presParOf" srcId="{87BB6948-016B-4E14-B530-7D1BB4C265DB}" destId="{98DE0703-E128-47CC-AAA8-ECAB2DA4DD1E}" srcOrd="0" destOrd="0" presId="urn:microsoft.com/office/officeart/2005/8/layout/arrow3"/>
    <dgm:cxn modelId="{9A465C24-FE14-4128-8451-889CBC5918E7}" type="presParOf" srcId="{87BB6948-016B-4E14-B530-7D1BB4C265DB}" destId="{1BCCA014-0AD9-42E0-80EC-CEB1A1951AB2}" srcOrd="1" destOrd="0" presId="urn:microsoft.com/office/officeart/2005/8/layout/arrow3"/>
    <dgm:cxn modelId="{40CC9098-850C-4383-8D62-41EC8C7AEFA4}" type="presParOf" srcId="{87BB6948-016B-4E14-B530-7D1BB4C265DB}" destId="{07D934C5-1B93-4722-A84F-1FA65388BED9}" srcOrd="2" destOrd="0" presId="urn:microsoft.com/office/officeart/2005/8/layout/arrow3"/>
    <dgm:cxn modelId="{8911034F-7F17-4DB5-9AEA-816C03D52391}" type="presParOf" srcId="{87BB6948-016B-4E14-B530-7D1BB4C265DB}" destId="{96002979-F422-4072-B724-B6713E5BC13C}" srcOrd="3" destOrd="0" presId="urn:microsoft.com/office/officeart/2005/8/layout/arrow3"/>
    <dgm:cxn modelId="{48D40CEF-9EB6-463D-8B91-8544DDD30376}" type="presParOf" srcId="{87BB6948-016B-4E14-B530-7D1BB4C265DB}" destId="{7153BABF-1BBB-4EB3-A130-1C03E0E94659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C08E8-451D-5645-8BD6-0D8A07C1C610}">
      <dsp:nvSpPr>
        <dsp:cNvPr id="0" name=""/>
        <dsp:cNvSpPr/>
      </dsp:nvSpPr>
      <dsp:spPr>
        <a:xfrm>
          <a:off x="1215826" y="942"/>
          <a:ext cx="4304109" cy="4304109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kern="1200" dirty="0" smtClean="0"/>
            <a:t>UGUAGLIANZA</a:t>
          </a:r>
          <a:endParaRPr lang="it-IT" sz="38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3000" kern="1200" dirty="0" smtClean="0"/>
            <a:t>POLITICA</a:t>
          </a:r>
          <a:endParaRPr lang="it-IT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3000" kern="1200" dirty="0" smtClean="0"/>
            <a:t>BIOLOGICA</a:t>
          </a:r>
          <a:endParaRPr lang="it-IT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3000" kern="1200" dirty="0" smtClean="0"/>
            <a:t>DI GENERE</a:t>
          </a:r>
          <a:endParaRPr lang="it-IT" sz="3000" kern="1200" dirty="0"/>
        </a:p>
      </dsp:txBody>
      <dsp:txXfrm>
        <a:off x="1846148" y="631264"/>
        <a:ext cx="3043465" cy="30434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5CD6D-2DB8-DD45-8D84-A58C52855F11}">
      <dsp:nvSpPr>
        <dsp:cNvPr id="0" name=""/>
        <dsp:cNvSpPr/>
      </dsp:nvSpPr>
      <dsp:spPr>
        <a:xfrm>
          <a:off x="1762125" y="13"/>
          <a:ext cx="4333875" cy="4333875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400" kern="1200" smtClean="0"/>
            <a:t>INEGUAGLIANZA</a:t>
          </a:r>
          <a:endParaRPr lang="it-IT" sz="34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700" kern="1200" smtClean="0"/>
            <a:t>SOCIALE</a:t>
          </a:r>
          <a:endParaRPr lang="it-IT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700" kern="1200" smtClean="0"/>
            <a:t>POLITICA</a:t>
          </a:r>
          <a:endParaRPr lang="it-IT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700" kern="1200" smtClean="0"/>
            <a:t>DI</a:t>
          </a:r>
          <a:r>
            <a:rPr lang="it-IT" sz="2700" kern="1200" baseline="0" smtClean="0"/>
            <a:t> SALUTE</a:t>
          </a:r>
          <a:endParaRPr lang="it-IT" sz="2700" kern="1200" dirty="0"/>
        </a:p>
      </dsp:txBody>
      <dsp:txXfrm>
        <a:off x="2396806" y="634694"/>
        <a:ext cx="3064513" cy="30645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E0703-E128-47CC-AAA8-ECAB2DA4DD1E}">
      <dsp:nvSpPr>
        <dsp:cNvPr id="0" name=""/>
        <dsp:cNvSpPr/>
      </dsp:nvSpPr>
      <dsp:spPr>
        <a:xfrm rot="21300000">
          <a:off x="24306" y="2285557"/>
          <a:ext cx="7872266" cy="901493"/>
        </a:xfrm>
        <a:prstGeom prst="mathMinus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CA014-0AD9-42E0-80EC-CEB1A1951AB2}">
      <dsp:nvSpPr>
        <dsp:cNvPr id="0" name=""/>
        <dsp:cNvSpPr/>
      </dsp:nvSpPr>
      <dsp:spPr>
        <a:xfrm>
          <a:off x="950505" y="273630"/>
          <a:ext cx="2376264" cy="2189043"/>
        </a:xfrm>
        <a:prstGeom prst="downArrow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934C5-1B93-4722-A84F-1FA65388BED9}">
      <dsp:nvSpPr>
        <dsp:cNvPr id="0" name=""/>
        <dsp:cNvSpPr/>
      </dsp:nvSpPr>
      <dsp:spPr>
        <a:xfrm>
          <a:off x="2947112" y="0"/>
          <a:ext cx="5036589" cy="2298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400" kern="1200" dirty="0" smtClean="0"/>
            <a:t>UGUAGLIANZA</a:t>
          </a:r>
          <a:endParaRPr lang="it-IT" sz="4400" kern="1200" dirty="0"/>
        </a:p>
      </dsp:txBody>
      <dsp:txXfrm>
        <a:off x="2947112" y="0"/>
        <a:ext cx="5036589" cy="2298495"/>
      </dsp:txXfrm>
    </dsp:sp>
    <dsp:sp modelId="{96002979-F422-4072-B724-B6713E5BC13C}">
      <dsp:nvSpPr>
        <dsp:cNvPr id="0" name=""/>
        <dsp:cNvSpPr/>
      </dsp:nvSpPr>
      <dsp:spPr>
        <a:xfrm>
          <a:off x="4594110" y="3009934"/>
          <a:ext cx="2376264" cy="2189043"/>
        </a:xfrm>
        <a:prstGeom prst="upArrow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3BABF-1BBB-4EB3-A130-1C03E0E94659}">
      <dsp:nvSpPr>
        <dsp:cNvPr id="0" name=""/>
        <dsp:cNvSpPr/>
      </dsp:nvSpPr>
      <dsp:spPr>
        <a:xfrm>
          <a:off x="72010" y="3174112"/>
          <a:ext cx="4766924" cy="2298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400" kern="1200" dirty="0" smtClean="0"/>
            <a:t>INEGUAGLIANZA</a:t>
          </a:r>
          <a:endParaRPr lang="it-IT" sz="4400" kern="1200" dirty="0"/>
        </a:p>
      </dsp:txBody>
      <dsp:txXfrm>
        <a:off x="72010" y="3174112"/>
        <a:ext cx="4766924" cy="2298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97127-D869-469F-80F2-6B0F79351C4A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D4727-B8B8-4505-8B4E-8BFC58769C7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674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D4727-B8B8-4505-8B4E-8BFC58769C7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43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it-IT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endParaRPr lang="en-GB" altLang="it-IT" dirty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4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83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91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23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84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85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8147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27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63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01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87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30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63207-99CD-49DD-83A2-FFEACF4D4ABC}" type="datetimeFigureOut">
              <a:rPr lang="it-IT" smtClean="0"/>
              <a:t>15/04/16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5F2AE-1340-4264-A2F7-3A198308629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38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2.xml"/><Relationship Id="rId12" Type="http://schemas.openxmlformats.org/officeDocument/2006/relationships/image" Target="../media/image5.tiff"/><Relationship Id="rId13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11" y="309075"/>
            <a:ext cx="693007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2636912"/>
            <a:ext cx="770916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1. VIVENTE NON VIVENTE (20 febbraio 2016)</a:t>
            </a:r>
          </a:p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2. NATURALE – ARTIFICIALE (5 marzo 2016)</a:t>
            </a:r>
          </a:p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3. SESSUATO</a:t>
            </a:r>
            <a:r>
              <a:rPr lang="it-IT" sz="2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– ASESSUATO (19 marzo 2016)</a:t>
            </a:r>
          </a:p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4. UMANO  – POST UMANO (2 aprile 2016)</a:t>
            </a:r>
          </a:p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5. </a:t>
            </a:r>
            <a:r>
              <a:rPr lang="it-IT" sz="4000" dirty="0" smtClean="0">
                <a:solidFill>
                  <a:srgbClr val="FF0000"/>
                </a:solidFill>
              </a:rPr>
              <a:t>UGUAGLIANZA – INEGUAGLIANZA </a:t>
            </a:r>
          </a:p>
          <a:p>
            <a:pPr algn="ctr"/>
            <a:r>
              <a:rPr lang="it-IT" sz="4000" dirty="0" smtClean="0">
                <a:solidFill>
                  <a:srgbClr val="FF0000"/>
                </a:solidFill>
              </a:rPr>
              <a:t>(16 aprile 2016)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0381"/>
            <a:ext cx="3280622" cy="4743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43848" y="5014917"/>
            <a:ext cx="2997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Francis </a:t>
            </a:r>
            <a:r>
              <a:rPr lang="it-IT" dirty="0" err="1" smtClean="0"/>
              <a:t>Galton</a:t>
            </a:r>
            <a:r>
              <a:rPr lang="it-IT" dirty="0" smtClean="0"/>
              <a:t> (1822-1911)</a:t>
            </a:r>
          </a:p>
          <a:p>
            <a:r>
              <a:rPr lang="it-IT" dirty="0" smtClean="0"/>
              <a:t>Fondatore dell’eugenetica</a:t>
            </a:r>
          </a:p>
          <a:p>
            <a:r>
              <a:rPr lang="it-IT" dirty="0" smtClean="0"/>
              <a:t>Cugino di zio Charles (Darwin)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673363" y="356177"/>
            <a:ext cx="35273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Nature vs </a:t>
            </a:r>
            <a:r>
              <a:rPr lang="it-IT" sz="3200" dirty="0" err="1" smtClean="0"/>
              <a:t>Nurture</a:t>
            </a:r>
            <a:r>
              <a:rPr lang="it-IT" sz="3200" dirty="0" smtClean="0"/>
              <a:t> </a:t>
            </a:r>
          </a:p>
          <a:p>
            <a:r>
              <a:rPr lang="it-IT" sz="3200" dirty="0" smtClean="0"/>
              <a:t>Eredità vs Ambiente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486192" y="5741533"/>
            <a:ext cx="4565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“The </a:t>
            </a:r>
            <a:r>
              <a:rPr lang="en-US" dirty="0"/>
              <a:t>history of twins as a criterion of the relative powers of nature</a:t>
            </a:r>
          </a:p>
          <a:p>
            <a:pPr algn="ctr"/>
            <a:r>
              <a:rPr lang="en-US" dirty="0"/>
              <a:t>and </a:t>
            </a:r>
            <a:r>
              <a:rPr lang="en-US" dirty="0" smtClean="0"/>
              <a:t>nurture” (1875)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499752" y="2132856"/>
            <a:ext cx="4247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i="1" dirty="0" smtClean="0"/>
              <a:t>«Metodo </a:t>
            </a:r>
            <a:r>
              <a:rPr lang="it-IT" sz="2000" i="1" dirty="0"/>
              <a:t>classico dei </a:t>
            </a:r>
            <a:r>
              <a:rPr lang="it-IT" sz="2000" i="1" dirty="0" smtClean="0"/>
              <a:t>gemelli»:</a:t>
            </a:r>
          </a:p>
          <a:p>
            <a:pPr marL="342900" indent="-342900" algn="just">
              <a:buFontTx/>
              <a:buChar char="-"/>
            </a:pPr>
            <a:r>
              <a:rPr lang="it-IT" sz="2000" i="1" dirty="0" smtClean="0"/>
              <a:t>gemelli </a:t>
            </a:r>
            <a:r>
              <a:rPr lang="it-IT" sz="2000" i="1" dirty="0"/>
              <a:t>monozigoti </a:t>
            </a:r>
            <a:r>
              <a:rPr lang="it-IT" sz="2000" i="1" dirty="0" smtClean="0"/>
              <a:t>hanno un </a:t>
            </a:r>
            <a:r>
              <a:rPr lang="it-IT" sz="2000" i="1" dirty="0"/>
              <a:t>identico patrimonio genetico </a:t>
            </a:r>
            <a:endParaRPr lang="it-IT" sz="2000" i="1" dirty="0" smtClean="0"/>
          </a:p>
          <a:p>
            <a:pPr marL="342900" indent="-342900" algn="just">
              <a:buFontTx/>
              <a:buChar char="-"/>
            </a:pPr>
            <a:r>
              <a:rPr lang="it-IT" sz="2000" i="1" dirty="0"/>
              <a:t>g</a:t>
            </a:r>
            <a:r>
              <a:rPr lang="it-IT" sz="2000" i="1" dirty="0" smtClean="0"/>
              <a:t>emelli dizigoti hanno </a:t>
            </a:r>
            <a:r>
              <a:rPr lang="it-IT" sz="2000" i="1" dirty="0"/>
              <a:t>la stessa relazione genetica che si riscontra nei fratelli </a:t>
            </a:r>
            <a:r>
              <a:rPr lang="it-IT" sz="2000" i="1" dirty="0" smtClean="0"/>
              <a:t>comuni</a:t>
            </a:r>
            <a:endParaRPr lang="it-IT" sz="2000" i="1" dirty="0"/>
          </a:p>
          <a:p>
            <a:pPr algn="just"/>
            <a:endParaRPr lang="it-IT" sz="2000" i="1" dirty="0"/>
          </a:p>
          <a:p>
            <a:pPr algn="just"/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184990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317568" cy="531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88527" y="260648"/>
            <a:ext cx="6767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UGUAGLIANZA «DI GENERE»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55344" y="188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Fig. 2. QPCR-based estimation of the number of DUF1220 domains found within different species.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52" y="764704"/>
            <a:ext cx="577296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79512" y="6525344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it-IT" sz="1100" b="1" dirty="0">
                <a:latin typeface="Arial" charset="0"/>
              </a:rPr>
              <a:t>Magdalena C. </a:t>
            </a:r>
            <a:r>
              <a:rPr lang="en-GB" altLang="it-IT" sz="1100" b="1" dirty="0" err="1">
                <a:latin typeface="Arial" charset="0"/>
              </a:rPr>
              <a:t>Popesco</a:t>
            </a:r>
            <a:r>
              <a:rPr lang="en-GB" altLang="it-IT" sz="1100" b="1" dirty="0">
                <a:latin typeface="Arial" charset="0"/>
              </a:rPr>
              <a:t> et al. Science 2006;313:1304-1307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508567" y="4572241"/>
            <a:ext cx="7181221" cy="1602355"/>
            <a:chOff x="1508567" y="4572241"/>
            <a:chExt cx="7181221" cy="1602355"/>
          </a:xfrm>
        </p:grpSpPr>
        <p:sp>
          <p:nvSpPr>
            <p:cNvPr id="2" name="CasellaDiTesto 1"/>
            <p:cNvSpPr txBox="1"/>
            <p:nvPr/>
          </p:nvSpPr>
          <p:spPr>
            <a:xfrm>
              <a:off x="2843808" y="5805264"/>
              <a:ext cx="5458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212          37                                         30                               1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1508567" y="5795972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MGC8902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468" y="4572241"/>
              <a:ext cx="1237320" cy="82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742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899592" y="188640"/>
            <a:ext cx="7056784" cy="4032448"/>
            <a:chOff x="1043608" y="1196753"/>
            <a:chExt cx="7056784" cy="4032448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1196753"/>
              <a:ext cx="6950474" cy="4032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CasellaDiTesto 2"/>
            <p:cNvSpPr txBox="1"/>
            <p:nvPr/>
          </p:nvSpPr>
          <p:spPr>
            <a:xfrm>
              <a:off x="5789986" y="2132856"/>
              <a:ext cx="195036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NEOCORTECCIA  (ragione)</a:t>
              </a:r>
              <a:endParaRPr lang="it-IT" dirty="0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5724128" y="2780928"/>
              <a:ext cx="23762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SISTEMA LIMBICO</a:t>
              </a:r>
            </a:p>
            <a:p>
              <a:r>
                <a:rPr lang="it-IT" dirty="0" smtClean="0"/>
                <a:t>(emozioni)</a:t>
              </a:r>
              <a:endParaRPr lang="it-IT" dirty="0"/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4067944" y="3933090"/>
              <a:ext cx="319811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CERVELLO RETTILE</a:t>
              </a:r>
            </a:p>
            <a:p>
              <a:r>
                <a:rPr lang="it-IT" dirty="0" smtClean="0"/>
                <a:t>(istinto)</a:t>
              </a:r>
              <a:endParaRPr lang="it-IT" dirty="0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88" y="3573016"/>
            <a:ext cx="3333750" cy="3019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7"/>
          <p:cNvGrpSpPr/>
          <p:nvPr/>
        </p:nvGrpSpPr>
        <p:grpSpPr>
          <a:xfrm>
            <a:off x="251520" y="4725144"/>
            <a:ext cx="2619375" cy="1953508"/>
            <a:chOff x="251520" y="4725144"/>
            <a:chExt cx="2619375" cy="1953508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58" b="13921"/>
            <a:stretch/>
          </p:blipFill>
          <p:spPr bwMode="auto">
            <a:xfrm>
              <a:off x="251520" y="4725144"/>
              <a:ext cx="2619375" cy="1528483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CasellaDiTesto 6"/>
            <p:cNvSpPr txBox="1"/>
            <p:nvPr/>
          </p:nvSpPr>
          <p:spPr>
            <a:xfrm>
              <a:off x="971600" y="6309320"/>
              <a:ext cx="1168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A. Einstein</a:t>
              </a:r>
              <a:endParaRPr lang="it-IT" dirty="0"/>
            </a:p>
          </p:txBody>
        </p:sp>
      </p:grpSp>
      <p:pic>
        <p:nvPicPr>
          <p:cNvPr id="2055" name="Picture 7" descr="C:\Users\ma.monti\Documents\Manu\foto\IMG_5834_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25144"/>
            <a:ext cx="2037791" cy="15284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84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00386"/>
            <a:ext cx="8096250" cy="455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72227" y="188640"/>
            <a:ext cx="66068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UGUAGLIANZA «DI GENERE</a:t>
            </a:r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 </a:t>
            </a:r>
          </a:p>
          <a:p>
            <a:pPr algn="ctr"/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 DI PRECISIONE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77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74732" y="188640"/>
            <a:ext cx="6041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 DI PRECISIONE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87460"/>
            <a:ext cx="3048000" cy="404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3923928" y="22881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Direttore</a:t>
            </a:r>
            <a:r>
              <a:rPr lang="en-US" dirty="0" smtClean="0"/>
              <a:t> del National </a:t>
            </a:r>
            <a:r>
              <a:rPr lang="en-US" dirty="0"/>
              <a:t>Institutes of Health’s (NIH’s) Precision Medicine Initiative (PMI) Cohort Program </a:t>
            </a:r>
            <a:r>
              <a:rPr lang="en-US" dirty="0" smtClean="0"/>
              <a:t>(da Maggio 2016)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511264" y="5363924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Eric </a:t>
            </a:r>
            <a:r>
              <a:rPr lang="it-IT" dirty="0" err="1" smtClean="0"/>
              <a:t>Dishman</a:t>
            </a: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65" y="3636403"/>
            <a:ext cx="3019797" cy="201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209928" y="5818946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200 milioni di $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868144" y="6156012"/>
            <a:ext cx="226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 milione di americani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435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23728" y="188640"/>
            <a:ext cx="4875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INSTITUTES OF HEALTH (NIH, USA)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4" y="836712"/>
            <a:ext cx="7555384" cy="564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848872" cy="58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9" y="823204"/>
            <a:ext cx="7591509" cy="56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14" y="836712"/>
            <a:ext cx="7706326" cy="576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0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554489" y="188640"/>
            <a:ext cx="6041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MEDICINA DI PRECISIONE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5" y="1052736"/>
            <a:ext cx="7680853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187624" y="5373216"/>
            <a:ext cx="64586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Sequenziamento di 100.000 genomi da pazienti malati di cancro </a:t>
            </a:r>
          </a:p>
          <a:p>
            <a:pPr algn="ctr"/>
            <a:r>
              <a:rPr lang="it-IT" dirty="0" smtClean="0"/>
              <a:t>o malattie rare entro il 2017</a:t>
            </a:r>
          </a:p>
          <a:p>
            <a:pPr algn="ctr"/>
            <a:endParaRPr lang="it-IT" dirty="0"/>
          </a:p>
          <a:p>
            <a:pPr algn="ctr"/>
            <a:r>
              <a:rPr lang="it-IT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FINANZIAMENTI PUBBLICI!</a:t>
            </a:r>
            <a:endParaRPr lang="it-IT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888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23" y="94536"/>
            <a:ext cx="4734300" cy="669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000257" y="6505483"/>
            <a:ext cx="21178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/>
              <a:t>http://www.genomicsengland.co.uk/</a:t>
            </a:r>
          </a:p>
        </p:txBody>
      </p:sp>
    </p:spTree>
    <p:extLst>
      <p:ext uri="{BB962C8B-B14F-4D97-AF65-F5344CB8AC3E}">
        <p14:creationId xmlns:p14="http://schemas.microsoft.com/office/powerpoint/2010/main" val="39315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88640"/>
            <a:ext cx="4380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/>
              <a:t>……IN ITALIA????</a:t>
            </a:r>
            <a:endParaRPr lang="it-IT" sz="4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849304" cy="444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71" y="1412776"/>
            <a:ext cx="651804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54" y="2708920"/>
            <a:ext cx="4363602" cy="389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17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3624"/>
            <a:ext cx="7585964" cy="5043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76128" y="5589240"/>
            <a:ext cx="82163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Associazione Mercurio – Milano</a:t>
            </a:r>
          </a:p>
          <a:p>
            <a:endParaRPr lang="it-IT" sz="24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http://associazione-mercurio.org/it/pinksie/introduzione.html</a:t>
            </a:r>
          </a:p>
        </p:txBody>
      </p:sp>
    </p:spTree>
    <p:extLst>
      <p:ext uri="{BB962C8B-B14F-4D97-AF65-F5344CB8AC3E}">
        <p14:creationId xmlns:p14="http://schemas.microsoft.com/office/powerpoint/2010/main" val="52009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955103427"/>
              </p:ext>
            </p:extLst>
          </p:nvPr>
        </p:nvGraphicFramePr>
        <p:xfrm>
          <a:off x="539552" y="692696"/>
          <a:ext cx="792088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63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37036"/>
            <a:ext cx="5676478" cy="539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475656" y="107340"/>
            <a:ext cx="6049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INEGUAGLIANZA SOCIALE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236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908050"/>
            <a:ext cx="892492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2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10505" y="836712"/>
            <a:ext cx="9033495" cy="5904656"/>
            <a:chOff x="183529" y="332656"/>
            <a:chExt cx="9033495" cy="5904656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29" y="332656"/>
              <a:ext cx="9033495" cy="590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>
              <a:off x="3456059" y="5661248"/>
              <a:ext cx="2125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ASPETTATIVA DI VITA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Figura a mano libera 4"/>
          <p:cNvSpPr/>
          <p:nvPr/>
        </p:nvSpPr>
        <p:spPr>
          <a:xfrm>
            <a:off x="2843808" y="2335218"/>
            <a:ext cx="3042801" cy="2893982"/>
          </a:xfrm>
          <a:custGeom>
            <a:avLst/>
            <a:gdLst>
              <a:gd name="connsiteX0" fmla="*/ 618067 w 3042801"/>
              <a:gd name="connsiteY0" fmla="*/ 395217 h 2893982"/>
              <a:gd name="connsiteX1" fmla="*/ 584200 w 3042801"/>
              <a:gd name="connsiteY1" fmla="*/ 640750 h 2893982"/>
              <a:gd name="connsiteX2" fmla="*/ 550333 w 3042801"/>
              <a:gd name="connsiteY2" fmla="*/ 810083 h 2893982"/>
              <a:gd name="connsiteX3" fmla="*/ 601133 w 3042801"/>
              <a:gd name="connsiteY3" fmla="*/ 1885350 h 2893982"/>
              <a:gd name="connsiteX4" fmla="*/ 651933 w 3042801"/>
              <a:gd name="connsiteY4" fmla="*/ 2080083 h 2893982"/>
              <a:gd name="connsiteX5" fmla="*/ 821267 w 3042801"/>
              <a:gd name="connsiteY5" fmla="*/ 2427217 h 2893982"/>
              <a:gd name="connsiteX6" fmla="*/ 889000 w 3042801"/>
              <a:gd name="connsiteY6" fmla="*/ 2520350 h 2893982"/>
              <a:gd name="connsiteX7" fmla="*/ 973667 w 3042801"/>
              <a:gd name="connsiteY7" fmla="*/ 2596550 h 2893982"/>
              <a:gd name="connsiteX8" fmla="*/ 1168400 w 3042801"/>
              <a:gd name="connsiteY8" fmla="*/ 2723550 h 2893982"/>
              <a:gd name="connsiteX9" fmla="*/ 1727200 w 3042801"/>
              <a:gd name="connsiteY9" fmla="*/ 2833617 h 2893982"/>
              <a:gd name="connsiteX10" fmla="*/ 2379133 w 3042801"/>
              <a:gd name="connsiteY10" fmla="*/ 2892883 h 2893982"/>
              <a:gd name="connsiteX11" fmla="*/ 2531533 w 3042801"/>
              <a:gd name="connsiteY11" fmla="*/ 2867483 h 2893982"/>
              <a:gd name="connsiteX12" fmla="*/ 2599267 w 3042801"/>
              <a:gd name="connsiteY12" fmla="*/ 2833617 h 2893982"/>
              <a:gd name="connsiteX13" fmla="*/ 2760133 w 3042801"/>
              <a:gd name="connsiteY13" fmla="*/ 2588083 h 2893982"/>
              <a:gd name="connsiteX14" fmla="*/ 2810933 w 3042801"/>
              <a:gd name="connsiteY14" fmla="*/ 2452617 h 2893982"/>
              <a:gd name="connsiteX15" fmla="*/ 2980267 w 3042801"/>
              <a:gd name="connsiteY15" fmla="*/ 2190150 h 2893982"/>
              <a:gd name="connsiteX16" fmla="*/ 3014133 w 3042801"/>
              <a:gd name="connsiteY16" fmla="*/ 2113950 h 2893982"/>
              <a:gd name="connsiteX17" fmla="*/ 3022600 w 3042801"/>
              <a:gd name="connsiteY17" fmla="*/ 1504350 h 2893982"/>
              <a:gd name="connsiteX18" fmla="*/ 2904067 w 3042801"/>
              <a:gd name="connsiteY18" fmla="*/ 1089483 h 2893982"/>
              <a:gd name="connsiteX19" fmla="*/ 2844800 w 3042801"/>
              <a:gd name="connsiteY19" fmla="*/ 894750 h 2893982"/>
              <a:gd name="connsiteX20" fmla="*/ 2768600 w 3042801"/>
              <a:gd name="connsiteY20" fmla="*/ 632283 h 2893982"/>
              <a:gd name="connsiteX21" fmla="*/ 2641600 w 3042801"/>
              <a:gd name="connsiteY21" fmla="*/ 403683 h 2893982"/>
              <a:gd name="connsiteX22" fmla="*/ 2523067 w 3042801"/>
              <a:gd name="connsiteY22" fmla="*/ 293617 h 2893982"/>
              <a:gd name="connsiteX23" fmla="*/ 2463800 w 3042801"/>
              <a:gd name="connsiteY23" fmla="*/ 251283 h 2893982"/>
              <a:gd name="connsiteX24" fmla="*/ 2209800 w 3042801"/>
              <a:gd name="connsiteY24" fmla="*/ 183550 h 2893982"/>
              <a:gd name="connsiteX25" fmla="*/ 1752600 w 3042801"/>
              <a:gd name="connsiteY25" fmla="*/ 98883 h 2893982"/>
              <a:gd name="connsiteX26" fmla="*/ 1278467 w 3042801"/>
              <a:gd name="connsiteY26" fmla="*/ 39617 h 2893982"/>
              <a:gd name="connsiteX27" fmla="*/ 694267 w 3042801"/>
              <a:gd name="connsiteY27" fmla="*/ 39617 h 2893982"/>
              <a:gd name="connsiteX28" fmla="*/ 474133 w 3042801"/>
              <a:gd name="connsiteY28" fmla="*/ 208950 h 2893982"/>
              <a:gd name="connsiteX29" fmla="*/ 347133 w 3042801"/>
              <a:gd name="connsiteY29" fmla="*/ 352883 h 2893982"/>
              <a:gd name="connsiteX30" fmla="*/ 203200 w 3042801"/>
              <a:gd name="connsiteY30" fmla="*/ 513750 h 2893982"/>
              <a:gd name="connsiteX31" fmla="*/ 84667 w 3042801"/>
              <a:gd name="connsiteY31" fmla="*/ 649217 h 2893982"/>
              <a:gd name="connsiteX32" fmla="*/ 25400 w 3042801"/>
              <a:gd name="connsiteY32" fmla="*/ 776217 h 2893982"/>
              <a:gd name="connsiteX33" fmla="*/ 16933 w 3042801"/>
              <a:gd name="connsiteY33" fmla="*/ 818550 h 2893982"/>
              <a:gd name="connsiteX34" fmla="*/ 0 w 3042801"/>
              <a:gd name="connsiteY34" fmla="*/ 869350 h 289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042801" h="2893982">
                <a:moveTo>
                  <a:pt x="618067" y="395217"/>
                </a:moveTo>
                <a:cubicBezTo>
                  <a:pt x="571961" y="510477"/>
                  <a:pt x="619963" y="378486"/>
                  <a:pt x="584200" y="640750"/>
                </a:cubicBezTo>
                <a:cubicBezTo>
                  <a:pt x="576423" y="697784"/>
                  <a:pt x="561622" y="753639"/>
                  <a:pt x="550333" y="810083"/>
                </a:cubicBezTo>
                <a:cubicBezTo>
                  <a:pt x="526755" y="1234517"/>
                  <a:pt x="526575" y="1128293"/>
                  <a:pt x="601133" y="1885350"/>
                </a:cubicBezTo>
                <a:cubicBezTo>
                  <a:pt x="607708" y="1952110"/>
                  <a:pt x="626684" y="2017933"/>
                  <a:pt x="651933" y="2080083"/>
                </a:cubicBezTo>
                <a:cubicBezTo>
                  <a:pt x="700390" y="2199360"/>
                  <a:pt x="760229" y="2313861"/>
                  <a:pt x="821267" y="2427217"/>
                </a:cubicBezTo>
                <a:cubicBezTo>
                  <a:pt x="839466" y="2461015"/>
                  <a:pt x="864794" y="2490558"/>
                  <a:pt x="889000" y="2520350"/>
                </a:cubicBezTo>
                <a:cubicBezTo>
                  <a:pt x="907016" y="2542524"/>
                  <a:pt x="949342" y="2580044"/>
                  <a:pt x="973667" y="2596550"/>
                </a:cubicBezTo>
                <a:cubicBezTo>
                  <a:pt x="1037793" y="2640064"/>
                  <a:pt x="1093322" y="2704344"/>
                  <a:pt x="1168400" y="2723550"/>
                </a:cubicBezTo>
                <a:cubicBezTo>
                  <a:pt x="1595590" y="2832831"/>
                  <a:pt x="1407674" y="2805831"/>
                  <a:pt x="1727200" y="2833617"/>
                </a:cubicBezTo>
                <a:cubicBezTo>
                  <a:pt x="2017799" y="2885509"/>
                  <a:pt x="2026680" y="2898144"/>
                  <a:pt x="2379133" y="2892883"/>
                </a:cubicBezTo>
                <a:cubicBezTo>
                  <a:pt x="2430628" y="2892114"/>
                  <a:pt x="2480733" y="2875950"/>
                  <a:pt x="2531533" y="2867483"/>
                </a:cubicBezTo>
                <a:cubicBezTo>
                  <a:pt x="2554111" y="2856194"/>
                  <a:pt x="2580455" y="2850449"/>
                  <a:pt x="2599267" y="2833617"/>
                </a:cubicBezTo>
                <a:cubicBezTo>
                  <a:pt x="2681611" y="2759941"/>
                  <a:pt x="2716496" y="2687825"/>
                  <a:pt x="2760133" y="2588083"/>
                </a:cubicBezTo>
                <a:cubicBezTo>
                  <a:pt x="2779463" y="2543900"/>
                  <a:pt x="2789928" y="2496028"/>
                  <a:pt x="2810933" y="2452617"/>
                </a:cubicBezTo>
                <a:cubicBezTo>
                  <a:pt x="2868795" y="2333037"/>
                  <a:pt x="2910813" y="2305907"/>
                  <a:pt x="2980267" y="2190150"/>
                </a:cubicBezTo>
                <a:cubicBezTo>
                  <a:pt x="2994568" y="2166315"/>
                  <a:pt x="3002844" y="2139350"/>
                  <a:pt x="3014133" y="2113950"/>
                </a:cubicBezTo>
                <a:cubicBezTo>
                  <a:pt x="3038524" y="1894443"/>
                  <a:pt x="3059976" y="1760999"/>
                  <a:pt x="3022600" y="1504350"/>
                </a:cubicBezTo>
                <a:cubicBezTo>
                  <a:pt x="3001874" y="1362029"/>
                  <a:pt x="2945943" y="1227074"/>
                  <a:pt x="2904067" y="1089483"/>
                </a:cubicBezTo>
                <a:cubicBezTo>
                  <a:pt x="2884311" y="1024572"/>
                  <a:pt x="2863667" y="959925"/>
                  <a:pt x="2844800" y="894750"/>
                </a:cubicBezTo>
                <a:cubicBezTo>
                  <a:pt x="2823058" y="819641"/>
                  <a:pt x="2797746" y="704177"/>
                  <a:pt x="2768600" y="632283"/>
                </a:cubicBezTo>
                <a:cubicBezTo>
                  <a:pt x="2732252" y="542624"/>
                  <a:pt x="2706550" y="468633"/>
                  <a:pt x="2641600" y="403683"/>
                </a:cubicBezTo>
                <a:cubicBezTo>
                  <a:pt x="2603474" y="365557"/>
                  <a:pt x="2564005" y="328707"/>
                  <a:pt x="2523067" y="293617"/>
                </a:cubicBezTo>
                <a:cubicBezTo>
                  <a:pt x="2504634" y="277817"/>
                  <a:pt x="2486705" y="259331"/>
                  <a:pt x="2463800" y="251283"/>
                </a:cubicBezTo>
                <a:cubicBezTo>
                  <a:pt x="2381129" y="222236"/>
                  <a:pt x="2295583" y="201421"/>
                  <a:pt x="2209800" y="183550"/>
                </a:cubicBezTo>
                <a:cubicBezTo>
                  <a:pt x="1853314" y="109283"/>
                  <a:pt x="2160766" y="170491"/>
                  <a:pt x="1752600" y="98883"/>
                </a:cubicBezTo>
                <a:cubicBezTo>
                  <a:pt x="1415029" y="39660"/>
                  <a:pt x="1631275" y="63948"/>
                  <a:pt x="1278467" y="39617"/>
                </a:cubicBezTo>
                <a:cubicBezTo>
                  <a:pt x="1075790" y="2765"/>
                  <a:pt x="949023" y="-27105"/>
                  <a:pt x="694267" y="39617"/>
                </a:cubicBezTo>
                <a:cubicBezTo>
                  <a:pt x="604712" y="63072"/>
                  <a:pt x="542861" y="146928"/>
                  <a:pt x="474133" y="208950"/>
                </a:cubicBezTo>
                <a:cubicBezTo>
                  <a:pt x="426632" y="251817"/>
                  <a:pt x="390604" y="305934"/>
                  <a:pt x="347133" y="352883"/>
                </a:cubicBezTo>
                <a:cubicBezTo>
                  <a:pt x="72369" y="649629"/>
                  <a:pt x="421889" y="253405"/>
                  <a:pt x="203200" y="513750"/>
                </a:cubicBezTo>
                <a:cubicBezTo>
                  <a:pt x="164608" y="559693"/>
                  <a:pt x="118319" y="599541"/>
                  <a:pt x="84667" y="649217"/>
                </a:cubicBezTo>
                <a:cubicBezTo>
                  <a:pt x="58466" y="687894"/>
                  <a:pt x="45156" y="733884"/>
                  <a:pt x="25400" y="776217"/>
                </a:cubicBezTo>
                <a:cubicBezTo>
                  <a:pt x="22578" y="790328"/>
                  <a:pt x="20719" y="804667"/>
                  <a:pt x="16933" y="818550"/>
                </a:cubicBezTo>
                <a:cubicBezTo>
                  <a:pt x="12237" y="835770"/>
                  <a:pt x="0" y="869350"/>
                  <a:pt x="0" y="8693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475656" y="67271"/>
            <a:ext cx="62255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INEGUAGLIANZA </a:t>
            </a:r>
            <a:r>
              <a:rPr lang="it-IT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942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964488" cy="414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610336" y="5949280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6600"/>
                </a:solidFill>
              </a:rPr>
              <a:t>DENUTRIZIONE</a:t>
            </a:r>
            <a:endParaRPr lang="it-IT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15616" y="107340"/>
            <a:ext cx="7049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INEGUAGLIANZA «DI SALUTE»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26360" cy="3977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01708" cy="6564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116632"/>
            <a:ext cx="219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Primi anni del 1800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883653" y="147410"/>
            <a:ext cx="311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Saartjie</a:t>
            </a:r>
            <a:r>
              <a:rPr lang="it-IT" dirty="0"/>
              <a:t> </a:t>
            </a:r>
            <a:r>
              <a:rPr lang="it-IT" dirty="0" err="1"/>
              <a:t>Baartman</a:t>
            </a:r>
            <a:r>
              <a:rPr lang="it-IT" dirty="0"/>
              <a:t> (1789-1815) </a:t>
            </a:r>
          </a:p>
        </p:txBody>
      </p:sp>
    </p:spTree>
    <p:extLst>
      <p:ext uri="{BB962C8B-B14F-4D97-AF65-F5344CB8AC3E}">
        <p14:creationId xmlns:p14="http://schemas.microsoft.com/office/powerpoint/2010/main" val="1589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522136" cy="6353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504" y="2606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1857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39462" y="460703"/>
            <a:ext cx="419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Esperimenti chirurgici sugli schiavi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753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79512"/>
            <a:ext cx="76200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3" y="116632"/>
            <a:ext cx="69135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5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179"/>
            <a:ext cx="3333750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4148"/>
            <a:ext cx="3341687" cy="25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27584" y="3645024"/>
            <a:ext cx="35067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/>
              <a:t>399 mezzadri malati di sifilide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/>
              <a:t>201 mezzadri infettati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/>
              <a:t>Utilizzo della penicillina: negato!</a:t>
            </a:r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860032" y="3501008"/>
            <a:ext cx="37444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«lo 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 più infame nella ricerca biomedica nella storia degli Stati </a:t>
            </a:r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Uniti»</a:t>
            </a:r>
          </a:p>
          <a:p>
            <a:pPr algn="ctr"/>
            <a:endParaRPr lang="it-IT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 1997 Bill Clinton chiede scusa a tutta la nazione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9009683" cy="591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23528" y="116632"/>
            <a:ext cx="491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3399"/>
                </a:solidFill>
              </a:rPr>
              <a:t>Pinskie</a:t>
            </a:r>
            <a:r>
              <a:rPr lang="it-IT" b="1" dirty="0" smtClean="0">
                <a:solidFill>
                  <a:srgbClr val="FF3399"/>
                </a:solidFill>
              </a:rPr>
              <a:t> the </a:t>
            </a:r>
            <a:r>
              <a:rPr lang="it-IT" b="1" dirty="0" err="1" smtClean="0">
                <a:solidFill>
                  <a:srgbClr val="FF3399"/>
                </a:solidFill>
              </a:rPr>
              <a:t>whale</a:t>
            </a:r>
            <a:r>
              <a:rPr lang="it-IT" b="1" dirty="0">
                <a:solidFill>
                  <a:srgbClr val="FF3399"/>
                </a:solidFill>
              </a:rPr>
              <a:t> </a:t>
            </a:r>
            <a:r>
              <a:rPr lang="it-IT" b="1" dirty="0" smtClean="0">
                <a:solidFill>
                  <a:srgbClr val="FF3399"/>
                </a:solidFill>
              </a:rPr>
              <a:t>@ Rotonda della Besana (2013)</a:t>
            </a:r>
            <a:endParaRPr lang="it-IT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6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75" y="621610"/>
            <a:ext cx="5009397" cy="346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613488" y="116632"/>
            <a:ext cx="440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Monster </a:t>
            </a:r>
            <a:r>
              <a:rPr lang="it-IT" dirty="0" err="1" smtClean="0"/>
              <a:t>study</a:t>
            </a:r>
            <a:r>
              <a:rPr lang="it-IT" dirty="0" smtClean="0"/>
              <a:t> – 1939 (Iowa University, USA) </a:t>
            </a:r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18" y="3249683"/>
            <a:ext cx="4543357" cy="347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06826" y="4653136"/>
            <a:ext cx="348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Studi condotti su 22 </a:t>
            </a:r>
            <a:r>
              <a:rPr lang="it-IT" smtClean="0"/>
              <a:t>bambini orfani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1103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2428"/>
            <a:ext cx="2676525" cy="381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01" y="148638"/>
            <a:ext cx="2980798" cy="1650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37" y="2108118"/>
            <a:ext cx="2600325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563888" y="476672"/>
            <a:ext cx="17572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Unità 731</a:t>
            </a:r>
          </a:p>
          <a:p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dirty="0" smtClean="0"/>
              <a:t>1936-1945</a:t>
            </a:r>
            <a:endParaRPr lang="it-IT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43608" y="4149080"/>
            <a:ext cx="109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Shiro</a:t>
            </a:r>
            <a:r>
              <a:rPr lang="it-IT" dirty="0" smtClean="0"/>
              <a:t> </a:t>
            </a:r>
            <a:r>
              <a:rPr lang="it-IT" dirty="0" err="1" smtClean="0"/>
              <a:t>Ishii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940152" y="1772816"/>
            <a:ext cx="274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Vivisezione senza anestesia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067537" y="3861048"/>
            <a:ext cx="271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Cavie per malattie infettive</a:t>
            </a:r>
            <a:endParaRPr lang="it-IT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301" y="4221088"/>
            <a:ext cx="3007221" cy="201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5998383" y="6254442"/>
            <a:ext cx="285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Arti amputati e reimpiantati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39552" y="4869160"/>
            <a:ext cx="4781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3000 (cinesi, mongoli, russi, coreani) sono morti</a:t>
            </a:r>
          </a:p>
          <a:p>
            <a:pPr algn="just"/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seguito agli atroci esperimenti condotti dall’unità 731.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182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441676" cy="444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10" y="980728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97015"/>
            <a:ext cx="4917962" cy="231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95536" y="5301208"/>
            <a:ext cx="3054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Henrietta </a:t>
            </a:r>
            <a:r>
              <a:rPr lang="it-IT" dirty="0" err="1" smtClean="0"/>
              <a:t>Lacks</a:t>
            </a:r>
            <a:r>
              <a:rPr lang="it-IT" dirty="0" smtClean="0"/>
              <a:t> e le sue cellule</a:t>
            </a:r>
          </a:p>
          <a:p>
            <a:r>
              <a:rPr lang="it-IT" dirty="0" err="1" smtClean="0"/>
              <a:t>HeLa</a:t>
            </a:r>
            <a:endParaRPr lang="it-IT" dirty="0" smtClean="0"/>
          </a:p>
          <a:p>
            <a:endParaRPr lang="it-IT" dirty="0"/>
          </a:p>
          <a:p>
            <a:pPr algn="ctr"/>
            <a:r>
              <a:rPr lang="it-IT" dirty="0" smtClean="0"/>
              <a:t>   - 1951 -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979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76" y="2699916"/>
            <a:ext cx="2571428" cy="3792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27579"/>
            <a:ext cx="3506232" cy="557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979734" y="116632"/>
            <a:ext cx="340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Progetto 4.1</a:t>
            </a:r>
          </a:p>
          <a:p>
            <a:r>
              <a:rPr lang="it-IT" dirty="0" smtClean="0"/>
              <a:t>Test nucleare Isole Marshall, 1954 </a:t>
            </a:r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336709" cy="2053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392123" cy="4453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19914" y="404664"/>
            <a:ext cx="6592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Riassegnazione sessuale 1971-1989 – Aubrey Levin 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339752" y="6165304"/>
            <a:ext cx="3995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Solo nel 2010 viene revocata la licenza….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342905" y="909097"/>
            <a:ext cx="236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- circa 900 operazioni - 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8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3456384" cy="236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9852"/>
            <a:ext cx="58102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899592" y="2982550"/>
            <a:ext cx="31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Wes</a:t>
            </a:r>
            <a:r>
              <a:rPr lang="it-IT" dirty="0" smtClean="0"/>
              <a:t> Moore               </a:t>
            </a:r>
            <a:r>
              <a:rPr lang="it-IT" dirty="0" err="1" smtClean="0"/>
              <a:t>Wes</a:t>
            </a:r>
            <a:r>
              <a:rPr lang="it-IT" dirty="0" smtClean="0"/>
              <a:t> Moore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47611" y="260648"/>
            <a:ext cx="224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Wes</a:t>
            </a:r>
            <a:r>
              <a:rPr lang="it-IT" dirty="0" smtClean="0"/>
              <a:t> Moore</a:t>
            </a:r>
            <a:endParaRPr lang="it-IT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174221" cy="409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10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364088" y="1254847"/>
            <a:ext cx="3653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http://www.fhi360.org/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0" y="260648"/>
            <a:ext cx="4786883" cy="198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272673" cy="17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067944" y="2924944"/>
            <a:ext cx="5104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http://www.gatesfoundation.org/</a:t>
            </a:r>
          </a:p>
        </p:txBody>
      </p:sp>
      <p:sp>
        <p:nvSpPr>
          <p:cNvPr id="5" name="Rettangolo 4"/>
          <p:cNvSpPr/>
          <p:nvPr/>
        </p:nvSpPr>
        <p:spPr>
          <a:xfrm>
            <a:off x="2686328" y="4727681"/>
            <a:ext cx="3929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https://www.actionaid.it/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9" y="4084865"/>
            <a:ext cx="1844403" cy="180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771800" y="6146140"/>
            <a:ext cx="640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E, PER FORTUNA MOLTE, MOLTE ALTRE…..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11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4031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99592" y="1700808"/>
            <a:ext cx="777809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0" dirty="0" smtClean="0">
                <a:solidFill>
                  <a:srgbClr val="00B050"/>
                </a:solidFill>
              </a:rPr>
              <a:t>GRAZIE</a:t>
            </a:r>
            <a:endParaRPr lang="it-IT" sz="20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1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2723" y="-5868"/>
            <a:ext cx="2604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A’ livella - Totò</a:t>
            </a:r>
            <a:endParaRPr lang="it-IT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110" y="662771"/>
            <a:ext cx="6667500" cy="580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07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225114038"/>
              </p:ext>
            </p:extLst>
          </p:nvPr>
        </p:nvGraphicFramePr>
        <p:xfrm>
          <a:off x="-11832" y="204068"/>
          <a:ext cx="6096000" cy="4305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07885125"/>
              </p:ext>
            </p:extLst>
          </p:nvPr>
        </p:nvGraphicFramePr>
        <p:xfrm>
          <a:off x="2867024" y="2522538"/>
          <a:ext cx="6096000" cy="4335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6136" y="836712"/>
            <a:ext cx="2889720" cy="136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89935" y="4900165"/>
            <a:ext cx="5077959" cy="156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4145012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Tutti i cittadini hanno pari dignità sociale [cfr. XIV] e sono eguali davanti alla legge, senza distinzione di sesso [cfr. artt. 29 c. 2, 37 c. 1, 48 c. 1, 51 c. 1], di razza, di lingua [cfr. art. 6], di religione [cfr. artt. 8, 19], di opinioni politiche [cfr. art. 22], di condizioni personali e sociali.</a:t>
            </a:r>
          </a:p>
          <a:p>
            <a:pPr algn="just"/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E` compito della Repubblica rimuovere gli ostacoli di ordine economico e sociale, che, limitando di fatto la libertà e l'eguaglianza dei cittadini, impediscono il pieno sviluppo della persona umana e l'effettiva partecipazione di tutti i lavoratori all'organizzazione politica, economica e sociale del Paese.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907704" y="2133213"/>
            <a:ext cx="2195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ea typeface="BatangChe" panose="02030609000101010101" pitchFamily="49" charset="-127"/>
              </a:rPr>
              <a:t>Articolo 3</a:t>
            </a:r>
            <a:endParaRPr lang="it-IT" sz="4000" dirty="0">
              <a:ea typeface="BatangChe" panose="02030609000101010101" pitchFamily="49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4" r="16711"/>
          <a:stretch/>
        </p:blipFill>
        <p:spPr bwMode="auto">
          <a:xfrm>
            <a:off x="5292080" y="1425327"/>
            <a:ext cx="3445815" cy="2435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475656" y="332655"/>
            <a:ext cx="63880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UGUAGLIANZA «POLITICA»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29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6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4653136"/>
            <a:ext cx="85977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Uguaglianza: La costituzione garantisce l'uguaglianza davanti alla legge e vieta le discriminazioni basate su "relazioni politiche, economiche o sociali" o "razza, credo, sesso, stato sociale o origine familiare, educazione, proprietà o reddito" (Articolo 44). L'uguaglianza fra i sessi è garantita esplicitamente in relazione al matrimonio (Articolo 24) e all'educazione della prole (Articolo 26).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6436"/>
            <a:ext cx="6096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436"/>
            <a:ext cx="2423357" cy="190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9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88527" y="260648"/>
            <a:ext cx="67812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UGUAGLIANZA «BIOLOGICA»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33525"/>
            <a:ext cx="2867025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34" y="1916832"/>
            <a:ext cx="3872660" cy="260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195736" y="5517232"/>
            <a:ext cx="41546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 gemelli - </a:t>
            </a:r>
            <a:endParaRPr lang="it-IT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0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2542</TotalTime>
  <Words>693</Words>
  <Application>Microsoft Macintosh PowerPoint</Application>
  <PresentationFormat>Presentazione su schermo (4:3)</PresentationFormat>
  <Paragraphs>110</Paragraphs>
  <Slides>37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3" baseType="lpstr">
      <vt:lpstr>BatangChe</vt:lpstr>
      <vt:lpstr>Calibri</vt:lpstr>
      <vt:lpstr>msgothic</vt:lpstr>
      <vt:lpstr>Wingdings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Monti Manuela</dc:creator>
  <cp:lastModifiedBy>Manuela Monti</cp:lastModifiedBy>
  <cp:revision>311</cp:revision>
  <dcterms:created xsi:type="dcterms:W3CDTF">2016-02-18T09:43:16Z</dcterms:created>
  <dcterms:modified xsi:type="dcterms:W3CDTF">2016-04-15T17:07:23Z</dcterms:modified>
</cp:coreProperties>
</file>