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67" r:id="rId2"/>
    <p:sldId id="317" r:id="rId3"/>
    <p:sldId id="294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2" r:id="rId12"/>
    <p:sldId id="293" r:id="rId13"/>
    <p:sldId id="290" r:id="rId14"/>
    <p:sldId id="312" r:id="rId15"/>
    <p:sldId id="313" r:id="rId16"/>
    <p:sldId id="314" r:id="rId17"/>
    <p:sldId id="310" r:id="rId18"/>
    <p:sldId id="343" r:id="rId19"/>
    <p:sldId id="344" r:id="rId20"/>
    <p:sldId id="301" r:id="rId21"/>
    <p:sldId id="302" r:id="rId22"/>
    <p:sldId id="257" r:id="rId23"/>
    <p:sldId id="283" r:id="rId24"/>
    <p:sldId id="282" r:id="rId25"/>
    <p:sldId id="281" r:id="rId26"/>
    <p:sldId id="315" r:id="rId27"/>
    <p:sldId id="316" r:id="rId28"/>
    <p:sldId id="318" r:id="rId29"/>
    <p:sldId id="319" r:id="rId30"/>
    <p:sldId id="337" r:id="rId31"/>
    <p:sldId id="338" r:id="rId32"/>
    <p:sldId id="339" r:id="rId33"/>
    <p:sldId id="340" r:id="rId34"/>
    <p:sldId id="341" r:id="rId35"/>
    <p:sldId id="348" r:id="rId36"/>
    <p:sldId id="349" r:id="rId37"/>
    <p:sldId id="350" r:id="rId38"/>
    <p:sldId id="351" r:id="rId39"/>
    <p:sldId id="353" r:id="rId40"/>
    <p:sldId id="354" r:id="rId41"/>
    <p:sldId id="342" r:id="rId42"/>
    <p:sldId id="304" r:id="rId43"/>
    <p:sldId id="311" r:id="rId44"/>
    <p:sldId id="323" r:id="rId45"/>
    <p:sldId id="325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45" r:id="rId56"/>
    <p:sldId id="346" r:id="rId57"/>
    <p:sldId id="347" r:id="rId58"/>
    <p:sldId id="320" r:id="rId59"/>
    <p:sldId id="321" r:id="rId60"/>
    <p:sldId id="322" r:id="rId61"/>
    <p:sldId id="336" r:id="rId62"/>
    <p:sldId id="324" r:id="rId63"/>
    <p:sldId id="296" r:id="rId64"/>
    <p:sldId id="295" r:id="rId65"/>
    <p:sldId id="305" r:id="rId66"/>
    <p:sldId id="303" r:id="rId67"/>
    <p:sldId id="306" r:id="rId68"/>
    <p:sldId id="308" r:id="rId69"/>
    <p:sldId id="309" r:id="rId70"/>
    <p:sldId id="307" r:id="rId71"/>
    <p:sldId id="300" r:id="rId72"/>
    <p:sldId id="297" r:id="rId73"/>
    <p:sldId id="352" r:id="rId7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29B10-9836-2C4D-A950-E6529F9BBCB9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061E5-A773-104D-B763-18DA68A147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98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DD29F4-C447-C942-8ECE-ABC3992F41E0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  <p:sp>
        <p:nvSpPr>
          <p:cNvPr id="86019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20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6110166-5797-A44C-A8F5-3407F1E126C4}" type="slidenum">
              <a:rPr lang="en-US" sz="1200">
                <a:solidFill>
                  <a:srgbClr val="000000"/>
                </a:solidFill>
                <a:latin typeface="Times New Roman" charset="0"/>
                <a:ea typeface="Osaka" charset="0"/>
                <a:cs typeface="Osaka" charset="0"/>
              </a:rPr>
              <a:pPr algn="r" eaLnBrk="1" hangingPunct="1"/>
              <a:t>14</a:t>
            </a:fld>
            <a:endParaRPr lang="en-US" sz="1200">
              <a:solidFill>
                <a:srgbClr val="000000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71D090-C9F2-E143-9BE8-FAEB00F543EC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  <p:sp>
        <p:nvSpPr>
          <p:cNvPr id="88067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8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9CC184-8E92-BB44-8312-5B34CF42D31B}" type="slidenum">
              <a:rPr lang="en-US" sz="1200">
                <a:solidFill>
                  <a:srgbClr val="000000"/>
                </a:solidFill>
                <a:latin typeface="Times New Roman" charset="0"/>
                <a:ea typeface="Osaka" charset="0"/>
                <a:cs typeface="Osaka" charset="0"/>
              </a:rPr>
              <a:pPr algn="r" eaLnBrk="1" hangingPunct="1"/>
              <a:t>15</a:t>
            </a:fld>
            <a:endParaRPr lang="en-US" sz="1200">
              <a:solidFill>
                <a:srgbClr val="000000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D4DEC5-7285-CF4F-BE4B-E5D400089451}" type="slidenum">
              <a:rPr lang="en-GB" sz="1200">
                <a:latin typeface="Calibri" charset="0"/>
              </a:rPr>
              <a:pPr eaLnBrk="1" hangingPunct="1"/>
              <a:t>36</a:t>
            </a:fld>
            <a:endParaRPr lang="en-GB" sz="1200">
              <a:latin typeface="Calibri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ED9169C-3B94-2447-8713-EA467FBC5056}" type="slidenum">
              <a:rPr lang="en-US" sz="1200">
                <a:solidFill>
                  <a:srgbClr val="FFFFFF"/>
                </a:solidFill>
                <a:latin typeface="Calibri" charset="0"/>
              </a:rPr>
              <a:pPr algn="r" eaLnBrk="1" hangingPunct="1"/>
              <a:t>36</a:t>
            </a:fld>
            <a:endParaRPr lang="en-US" sz="1200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75BD8E-DDFE-E54A-8E8C-EE32163CBF2D}" type="slidenum">
              <a:rPr lang="en-GB" sz="1200">
                <a:latin typeface="Times" charset="0"/>
              </a:rPr>
              <a:pPr eaLnBrk="1" hangingPunct="1"/>
              <a:t>73</a:t>
            </a:fld>
            <a:endParaRPr lang="en-GB" sz="1200">
              <a:latin typeface="Times" charset="0"/>
            </a:endParaRPr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38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4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917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9212-5632-FB42-883C-619616A058D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904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D42D3-1AC9-664F-B1CC-1E3C6068D4A0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90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6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74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52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010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97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84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549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39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EEEEB-1875-B045-97F7-B57CBDA20975}" type="datetimeFigureOut">
              <a:rPr lang="it-IT" smtClean="0"/>
              <a:t>12/05/17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D0A1D-86BF-C345-953B-CE99634C9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78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hyperlink" Target="http://en.wikipedia.org/wiki/Helacyton_gartleri" TargetMode="External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74890" y="1240420"/>
            <a:ext cx="8581646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/>
              <a:t>MECHRÍ</a:t>
            </a:r>
            <a:endParaRPr lang="it-IT" sz="4000" dirty="0"/>
          </a:p>
          <a:p>
            <a:pPr algn="ctr"/>
            <a:r>
              <a:rPr lang="it-IT" sz="4000" b="1" dirty="0" smtClean="0"/>
              <a:t>Sabato 13 maggio 2017</a:t>
            </a:r>
          </a:p>
          <a:p>
            <a:pPr algn="ctr"/>
            <a:r>
              <a:rPr lang="it-IT" sz="4000" b="1" dirty="0" smtClean="0"/>
              <a:t>ore </a:t>
            </a:r>
            <a:r>
              <a:rPr lang="it-IT" sz="4000" b="1" dirty="0"/>
              <a:t>15.00-</a:t>
            </a:r>
            <a:r>
              <a:rPr lang="it-IT" sz="4000" b="1" dirty="0" smtClean="0"/>
              <a:t>18.30</a:t>
            </a:r>
            <a:endParaRPr lang="it-IT" sz="4000" b="1" dirty="0"/>
          </a:p>
          <a:p>
            <a:pPr algn="ctr"/>
            <a:r>
              <a:rPr lang="it-IT" sz="4000" b="1" dirty="0">
                <a:solidFill>
                  <a:srgbClr val="FF0000"/>
                </a:solidFill>
              </a:rPr>
              <a:t>c</a:t>
            </a:r>
            <a:r>
              <a:rPr lang="it-IT" sz="4000" b="1" dirty="0" smtClean="0">
                <a:solidFill>
                  <a:srgbClr val="FF0000"/>
                </a:solidFill>
              </a:rPr>
              <a:t>rocevia </a:t>
            </a:r>
            <a:r>
              <a:rPr lang="it-IT" sz="4000" b="1" dirty="0">
                <a:solidFill>
                  <a:srgbClr val="FF0000"/>
                </a:solidFill>
              </a:rPr>
              <a:t>dei </a:t>
            </a:r>
            <a:r>
              <a:rPr lang="it-IT" sz="4000" b="1" dirty="0" smtClean="0">
                <a:solidFill>
                  <a:srgbClr val="FF0000"/>
                </a:solidFill>
              </a:rPr>
              <a:t>linguaggi: Diritto </a:t>
            </a:r>
            <a:r>
              <a:rPr lang="it-IT" sz="4000" b="1" dirty="0">
                <a:solidFill>
                  <a:srgbClr val="FF0000"/>
                </a:solidFill>
              </a:rPr>
              <a:t>e </a:t>
            </a:r>
            <a:r>
              <a:rPr lang="it-IT" sz="4000" b="1" dirty="0" smtClean="0">
                <a:solidFill>
                  <a:srgbClr val="FF0000"/>
                </a:solidFill>
              </a:rPr>
              <a:t>Biologia</a:t>
            </a:r>
            <a:endParaRPr lang="it-IT" sz="4000" b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73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82625"/>
            <a:ext cx="7704137" cy="54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2708275"/>
            <a:ext cx="8509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71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  <p:graphicFrame>
        <p:nvGraphicFramePr>
          <p:cNvPr id="10243" name="Object 4"/>
          <p:cNvGraphicFramePr>
            <a:graphicFrameLocks noChangeAspect="1"/>
          </p:cNvGraphicFramePr>
          <p:nvPr/>
        </p:nvGraphicFramePr>
        <p:xfrm>
          <a:off x="0" y="1370013"/>
          <a:ext cx="9144000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name="Immagine bitmap" r:id="rId3" imgW="7315354" imgH="3295706" progId="Paint.Picture">
                  <p:embed/>
                </p:oleObj>
              </mc:Choice>
              <mc:Fallback>
                <p:oleObj name="Immagine bitmap" r:id="rId3" imgW="7315354" imgH="32957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0013"/>
                        <a:ext cx="9144000" cy="411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16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2800" b="1" dirty="0" err="1" smtClean="0">
                <a:solidFill>
                  <a:srgbClr val="FF0000"/>
                </a:solidFill>
                <a:latin typeface="Old English Text MT" charset="0"/>
                <a:cs typeface="+mj-cs"/>
              </a:rPr>
              <a:t>P</a:t>
            </a:r>
            <a:r>
              <a:rPr lang="it-IT" sz="2800" b="1" dirty="0" smtClean="0">
                <a:solidFill>
                  <a:srgbClr val="FF0000"/>
                </a:solidFill>
                <a:latin typeface="Old English Text MT" charset="0"/>
                <a:cs typeface="+mj-cs"/>
              </a:rPr>
              <a:t> a t </a:t>
            </a:r>
            <a:r>
              <a:rPr lang="it-IT" sz="2800" b="1" dirty="0" err="1" smtClean="0">
                <a:solidFill>
                  <a:srgbClr val="FF0000"/>
                </a:solidFill>
                <a:latin typeface="Old English Text MT" charset="0"/>
                <a:cs typeface="+mj-cs"/>
              </a:rPr>
              <a:t>r</a:t>
            </a:r>
            <a:r>
              <a:rPr lang="it-IT" sz="2800" b="1" dirty="0" smtClean="0">
                <a:solidFill>
                  <a:srgbClr val="FF0000"/>
                </a:solidFill>
                <a:latin typeface="Old English Text MT" charset="0"/>
                <a:cs typeface="+mj-cs"/>
              </a:rPr>
              <a:t> i a </a:t>
            </a:r>
            <a:r>
              <a:rPr lang="it-IT" sz="2800" b="1" dirty="0" err="1" smtClean="0">
                <a:solidFill>
                  <a:srgbClr val="FF0000"/>
                </a:solidFill>
                <a:latin typeface="Old English Text MT" charset="0"/>
                <a:cs typeface="+mj-cs"/>
              </a:rPr>
              <a:t>r</a:t>
            </a:r>
            <a:r>
              <a:rPr lang="it-IT" sz="2800" b="1" dirty="0" smtClean="0">
                <a:solidFill>
                  <a:srgbClr val="FF0000"/>
                </a:solidFill>
                <a:latin typeface="Old English Text MT" charset="0"/>
                <a:cs typeface="+mj-cs"/>
              </a:rPr>
              <a:t> c h 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it-IT" smtClean="0">
                <a:cs typeface="+mn-cs"/>
              </a:rPr>
              <a:t> </a:t>
            </a:r>
          </a:p>
        </p:txBody>
      </p:sp>
      <p:pic>
        <p:nvPicPr>
          <p:cNvPr id="11268" name="Picture 4" descr="mdp_gen"/>
          <p:cNvPicPr>
            <a:picLocks noChangeAspect="1" noChangeArrowheads="1"/>
          </p:cNvPicPr>
          <p:nvPr/>
        </p:nvPicPr>
        <p:blipFill>
          <a:blip r:embed="rId2">
            <a:lum bright="6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55663"/>
            <a:ext cx="82819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64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b="1" smtClean="0">
                <a:solidFill>
                  <a:srgbClr val="000066"/>
                </a:solidFill>
                <a:cs typeface="+mj-cs"/>
              </a:rPr>
              <a:t>What about these cases ?</a:t>
            </a:r>
            <a:br>
              <a:rPr lang="it-IT" sz="2400" b="1" smtClean="0">
                <a:solidFill>
                  <a:srgbClr val="000066"/>
                </a:solidFill>
                <a:cs typeface="+mj-cs"/>
              </a:rPr>
            </a:br>
            <a:r>
              <a:rPr lang="it-IT" sz="3600" b="1" smtClean="0">
                <a:cs typeface="+mj-cs"/>
              </a:rPr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smtClean="0">
                <a:cs typeface="+mn-cs"/>
              </a:rPr>
              <a:t> </a:t>
            </a:r>
          </a:p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13128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57563"/>
            <a:ext cx="10699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10699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49500"/>
            <a:ext cx="10699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2051050" y="4292600"/>
            <a:ext cx="865188" cy="2159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979613" y="3429000"/>
            <a:ext cx="2663825" cy="11525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3492500" y="3500438"/>
            <a:ext cx="2592388" cy="792162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468313" y="5715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200" b="1">
                <a:solidFill>
                  <a:schemeClr val="tx2"/>
                </a:solidFill>
                <a:cs typeface="+mn-cs"/>
              </a:rPr>
              <a:t> </a:t>
            </a:r>
            <a:r>
              <a:rPr lang="en-US" sz="3200" i="1">
                <a:solidFill>
                  <a:srgbClr val="000066"/>
                </a:solidFill>
                <a:cs typeface="+mn-cs"/>
              </a:rPr>
              <a:t>Does the Mill’s principle encompass these new conflicts ?</a:t>
            </a:r>
          </a:p>
        </p:txBody>
      </p:sp>
    </p:spTree>
    <p:extLst>
      <p:ext uri="{BB962C8B-B14F-4D97-AF65-F5344CB8AC3E}">
        <p14:creationId xmlns:p14="http://schemas.microsoft.com/office/powerpoint/2010/main" val="238632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3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1282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505200"/>
            <a:ext cx="90027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5613"/>
            <a:ext cx="45593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5562600" y="3810000"/>
            <a:ext cx="1358900" cy="1588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1219200" y="4419600"/>
            <a:ext cx="1130300" cy="1588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147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magine 1" descr="img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07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5-09 alle 15.44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09" y="0"/>
            <a:ext cx="6129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5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9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44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879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23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enza titolo-5.tif                                             0004860DMacintosh HD                   BC85B84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045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000" i="1" smtClean="0">
                <a:solidFill>
                  <a:srgbClr val="000000"/>
                </a:solidFill>
                <a:latin typeface="Verdana" charset="0"/>
                <a:cs typeface="+mj-cs"/>
              </a:rPr>
              <a:t>A glance at the future</a:t>
            </a:r>
            <a:br>
              <a:rPr lang="en-US" sz="2000" i="1" smtClean="0">
                <a:solidFill>
                  <a:srgbClr val="000000"/>
                </a:solidFill>
                <a:latin typeface="Verdana" charset="0"/>
                <a:cs typeface="+mj-cs"/>
              </a:rPr>
            </a:br>
            <a:r>
              <a:rPr lang="en-US" sz="1000" smtClean="0">
                <a:solidFill>
                  <a:srgbClr val="000000"/>
                </a:solidFill>
                <a:latin typeface="Verdana" charset="0"/>
                <a:cs typeface="+mj-cs"/>
              </a:rPr>
              <a:t/>
            </a:r>
            <a:br>
              <a:rPr lang="en-US" sz="1000" smtClean="0">
                <a:solidFill>
                  <a:srgbClr val="000000"/>
                </a:solidFill>
                <a:latin typeface="Verdana" charset="0"/>
                <a:cs typeface="+mj-cs"/>
              </a:rPr>
            </a:br>
            <a:r>
              <a:rPr lang="en-US" sz="2000" smtClean="0">
                <a:solidFill>
                  <a:srgbClr val="000000"/>
                </a:solidFill>
                <a:latin typeface="Verdana" charset="0"/>
                <a:cs typeface="+mj-cs"/>
              </a:rPr>
              <a:t>In the future, biologists will likely be able to give each of us a </a:t>
            </a:r>
            <a:r>
              <a:rPr lang="en-US" sz="2000" b="1" smtClean="0">
                <a:solidFill>
                  <a:srgbClr val="000000"/>
                </a:solidFill>
                <a:latin typeface="Verdana" charset="0"/>
                <a:cs typeface="+mj-cs"/>
              </a:rPr>
              <a:t>genetic report card</a:t>
            </a:r>
            <a:r>
              <a:rPr lang="en-US" sz="2000" smtClean="0">
                <a:solidFill>
                  <a:srgbClr val="000000"/>
                </a:solidFill>
                <a:latin typeface="Verdana" charset="0"/>
                <a:cs typeface="+mj-cs"/>
              </a:rPr>
              <a:t> that will spell out our risk of developing a variety of different diseases</a:t>
            </a:r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133600"/>
            <a:ext cx="5113337" cy="4525963"/>
          </a:xfrm>
        </p:spPr>
      </p:pic>
    </p:spTree>
    <p:extLst>
      <p:ext uri="{BB962C8B-B14F-4D97-AF65-F5344CB8AC3E}">
        <p14:creationId xmlns:p14="http://schemas.microsoft.com/office/powerpoint/2010/main" val="368019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smtClean="0">
                <a:solidFill>
                  <a:srgbClr val="000000"/>
                </a:solidFill>
                <a:latin typeface="Verdana" charset="0"/>
                <a:cs typeface="+mj-cs"/>
              </a:rPr>
              <a:t>genetic report card</a:t>
            </a:r>
            <a:endParaRPr lang="en-US" sz="2000" b="1" smtClean="0">
              <a:solidFill>
                <a:srgbClr val="000000"/>
              </a:solidFill>
              <a:latin typeface="Verdana" charset="0"/>
              <a:cs typeface="+mj-cs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 smtClean="0">
                <a:solidFill>
                  <a:srgbClr val="000000"/>
                </a:solidFill>
                <a:latin typeface="Verdana" charset="0"/>
                <a:cs typeface="+mn-cs"/>
              </a:rPr>
              <a:t>will we really want that information? How will it be used? Who will have access our genetic information? How will it affect our lives, our families, and our communities?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smtClean="0">
              <a:solidFill>
                <a:srgbClr val="000000"/>
              </a:solidFill>
              <a:latin typeface="Verdana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smtClean="0">
              <a:solidFill>
                <a:srgbClr val="000000"/>
              </a:solidFill>
              <a:latin typeface="Verdana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smtClean="0">
                <a:solidFill>
                  <a:srgbClr val="000000"/>
                </a:solidFill>
                <a:latin typeface="Verdana" charset="0"/>
                <a:cs typeface="+mn-cs"/>
              </a:rPr>
              <a:t>What is the problem?</a:t>
            </a:r>
          </a:p>
        </p:txBody>
      </p:sp>
      <p:pic>
        <p:nvPicPr>
          <p:cNvPr id="624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132013"/>
            <a:ext cx="4572000" cy="3943350"/>
          </a:xfrm>
        </p:spPr>
      </p:pic>
    </p:spTree>
    <p:extLst>
      <p:ext uri="{BB962C8B-B14F-4D97-AF65-F5344CB8AC3E}">
        <p14:creationId xmlns:p14="http://schemas.microsoft.com/office/powerpoint/2010/main" val="292949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1" descr="werfgweg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0"/>
            <a:ext cx="6016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115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80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345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517207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asellaDiTesto 2"/>
          <p:cNvSpPr txBox="1">
            <a:spLocks noChangeArrowheads="1"/>
          </p:cNvSpPr>
          <p:nvPr/>
        </p:nvSpPr>
        <p:spPr bwMode="auto">
          <a:xfrm>
            <a:off x="5078413" y="330200"/>
            <a:ext cx="4225925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800"/>
          </a:p>
          <a:p>
            <a:pPr eaLnBrk="1" hangingPunct="1"/>
            <a:r>
              <a:rPr lang="it-IT" sz="2800">
                <a:solidFill>
                  <a:srgbClr val="FF0000"/>
                </a:solidFill>
              </a:rPr>
              <a:t>to find unknown persons: 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this approach is known as 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>
                <a:solidFill>
                  <a:srgbClr val="008000"/>
                </a:solidFill>
              </a:rPr>
              <a:t>forensic DNA phenotyping (FDP) 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and includes the inference of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>
                <a:solidFill>
                  <a:srgbClr val="0000FF"/>
                </a:solidFill>
              </a:rPr>
              <a:t>biogeographic ancestry (BA) 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and 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>
                <a:solidFill>
                  <a:srgbClr val="0000FF"/>
                </a:solidFill>
              </a:rPr>
              <a:t>externally visible characteristics (EVCs) 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from DNA.</a:t>
            </a:r>
          </a:p>
          <a:p>
            <a:pPr eaLnBrk="1" hangingPunct="1"/>
            <a:endParaRPr lang="it-IT" sz="1800"/>
          </a:p>
          <a:p>
            <a:pPr eaLnBrk="1" hangingPunct="1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152678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1" descr="644309_10151432373942509_214466525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58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1" descr="axaASXASX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5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sellaDiTesto 1"/>
          <p:cNvSpPr txBox="1">
            <a:spLocks noChangeArrowheads="1"/>
          </p:cNvSpPr>
          <p:nvPr/>
        </p:nvSpPr>
        <p:spPr bwMode="auto">
          <a:xfrm>
            <a:off x="0" y="2201863"/>
            <a:ext cx="234981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/>
              <a:t>Per questi motivi, la Corte (Grande Sezione) dichiara:</a:t>
            </a:r>
          </a:p>
          <a:p>
            <a:pPr algn="just" eaLnBrk="1" hangingPunct="1"/>
            <a:r>
              <a:rPr lang="en-US" sz="1400"/>
              <a:t>1)      </a:t>
            </a:r>
            <a:r>
              <a:rPr lang="en-US" sz="1400" b="1"/>
              <a:t>L’art. 6, n. 2, lett. c), della direttiva del Parlamento europeo </a:t>
            </a:r>
          </a:p>
          <a:p>
            <a:pPr algn="just" eaLnBrk="1" hangingPunct="1"/>
            <a:r>
              <a:rPr lang="en-US" sz="1400" b="1"/>
              <a:t>e del Consiglio 6 luglio 1998, 98/44/CE, sulla protezione giuridica </a:t>
            </a:r>
          </a:p>
          <a:p>
            <a:pPr algn="just" eaLnBrk="1" hangingPunct="1"/>
            <a:r>
              <a:rPr lang="en-US" sz="1400" b="1"/>
              <a:t>delle invenzioni biotecnologiche, deve essere interpretato nel senso che:</a:t>
            </a:r>
            <a:r>
              <a:rPr lang="en-US" sz="1400"/>
              <a:t> </a:t>
            </a:r>
          </a:p>
          <a:p>
            <a:pPr algn="just" eaLnBrk="1" hangingPunct="1"/>
            <a:r>
              <a:rPr lang="en-US" sz="1400"/>
              <a:t>–        </a:t>
            </a:r>
            <a:r>
              <a:rPr lang="en-US" sz="2000" b="1">
                <a:solidFill>
                  <a:srgbClr val="FF0000"/>
                </a:solidFill>
              </a:rPr>
              <a:t>costituisce un «embrione umano» qualunque ovulo umano </a:t>
            </a:r>
          </a:p>
          <a:p>
            <a:pPr algn="just" eaLnBrk="1" hangingPunct="1"/>
            <a:r>
              <a:rPr lang="en-US" sz="2000" b="1">
                <a:solidFill>
                  <a:srgbClr val="FF0000"/>
                </a:solidFill>
              </a:rPr>
              <a:t>fin dalla fecondazione, qualunque ovulo umano non fecondato in cui </a:t>
            </a:r>
          </a:p>
          <a:p>
            <a:pPr algn="just" eaLnBrk="1" hangingPunct="1"/>
            <a:r>
              <a:rPr lang="en-US" sz="2000" b="1">
                <a:solidFill>
                  <a:srgbClr val="FF0000"/>
                </a:solidFill>
              </a:rPr>
              <a:t>sia stato impiantato il nucleo di una cellula umana matura e qualunque </a:t>
            </a:r>
          </a:p>
          <a:p>
            <a:pPr algn="just" eaLnBrk="1" hangingPunct="1"/>
            <a:r>
              <a:rPr lang="en-US" sz="2000" b="1">
                <a:solidFill>
                  <a:srgbClr val="FF0000"/>
                </a:solidFill>
              </a:rPr>
              <a:t>ovulo umano non fecondato che, attraverso partenogenesi, sia stato </a:t>
            </a:r>
          </a:p>
          <a:p>
            <a:pPr algn="just" eaLnBrk="1" hangingPunct="1"/>
            <a:r>
              <a:rPr lang="en-US" sz="2000" b="1">
                <a:solidFill>
                  <a:srgbClr val="FF0000"/>
                </a:solidFill>
              </a:rPr>
              <a:t>indotto a dividersi e a svilupparsi;</a:t>
            </a:r>
            <a:r>
              <a:rPr lang="en-US" sz="2000">
                <a:solidFill>
                  <a:srgbClr val="FF0000"/>
                </a:solidFill>
              </a:rPr>
              <a:t> </a:t>
            </a:r>
          </a:p>
          <a:p>
            <a:pPr algn="just" eaLnBrk="1" hangingPunct="1"/>
            <a:r>
              <a:rPr lang="en-US" sz="1400"/>
              <a:t>–        </a:t>
            </a:r>
            <a:r>
              <a:rPr lang="en-US" sz="1400" b="1"/>
              <a:t>spetta al giudice nazionale stabilire, in considerazione degli sviluppi </a:t>
            </a:r>
          </a:p>
          <a:p>
            <a:pPr algn="just" eaLnBrk="1" hangingPunct="1"/>
            <a:r>
              <a:rPr lang="en-US" sz="1400" b="1"/>
              <a:t>della scienza, se una cellula staminale ricavata da un embrione umano </a:t>
            </a:r>
          </a:p>
          <a:p>
            <a:pPr algn="just" eaLnBrk="1" hangingPunct="1"/>
            <a:r>
              <a:rPr lang="en-US" sz="1400" b="1"/>
              <a:t>nello stadio di blastocisti costituisca un «embrione umano» ai sensi </a:t>
            </a:r>
          </a:p>
          <a:p>
            <a:pPr algn="just" eaLnBrk="1" hangingPunct="1"/>
            <a:r>
              <a:rPr lang="en-US" sz="1400" b="1"/>
              <a:t>dell’art. 6, n. 2, lett. c), della direttiva 98/44.</a:t>
            </a:r>
            <a:r>
              <a:rPr lang="en-US" sz="1400"/>
              <a:t> </a:t>
            </a:r>
          </a:p>
          <a:p>
            <a:pPr algn="just" eaLnBrk="1" hangingPunct="1"/>
            <a:r>
              <a:rPr lang="en-US" sz="1400"/>
              <a:t>2)      </a:t>
            </a:r>
            <a:r>
              <a:rPr lang="en-US" sz="1400" b="1"/>
              <a:t>L’esclusione dalla brevettabilità relativa all’utilizzazione di embrioni </a:t>
            </a:r>
          </a:p>
          <a:p>
            <a:pPr algn="just" eaLnBrk="1" hangingPunct="1"/>
            <a:r>
              <a:rPr lang="en-US" sz="1400" b="1"/>
              <a:t>umani a fini industriali o commerciali enunciata all’art. 6, n. 2, lett. c), </a:t>
            </a:r>
          </a:p>
          <a:p>
            <a:pPr algn="just" eaLnBrk="1" hangingPunct="1"/>
            <a:r>
              <a:rPr lang="en-US" sz="1400" b="1"/>
              <a:t>della direttiva 98/44 riguarda altresì l’utilizzazione a fini di ricerca scientifica, </a:t>
            </a:r>
          </a:p>
          <a:p>
            <a:pPr algn="just" eaLnBrk="1" hangingPunct="1"/>
            <a:r>
              <a:rPr lang="en-US" sz="1400" b="1"/>
              <a:t>mentre solo l’utilizzazione per finalità terapeutiche o diagnostiche che </a:t>
            </a:r>
          </a:p>
          <a:p>
            <a:pPr algn="just" eaLnBrk="1" hangingPunct="1"/>
            <a:r>
              <a:rPr lang="en-US" sz="1400" b="1"/>
              <a:t>si applichi all’embrione umano e sia utile a quest’ultimo può essere </a:t>
            </a:r>
          </a:p>
          <a:p>
            <a:pPr algn="just" eaLnBrk="1" hangingPunct="1"/>
            <a:r>
              <a:rPr lang="en-US" sz="1400" b="1"/>
              <a:t>oggetto di un brevetto.</a:t>
            </a:r>
            <a:r>
              <a:rPr lang="en-US" sz="1400"/>
              <a:t> </a:t>
            </a:r>
          </a:p>
          <a:p>
            <a:pPr algn="just" eaLnBrk="1" hangingPunct="1"/>
            <a:endParaRPr lang="it-IT" sz="1800"/>
          </a:p>
        </p:txBody>
      </p:sp>
      <p:pic>
        <p:nvPicPr>
          <p:cNvPr id="32771" name="Immagine 2" descr="dh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013"/>
            <a:ext cx="91440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CasellaDiTesto 3"/>
          <p:cNvSpPr txBox="1">
            <a:spLocks noChangeArrowheads="1"/>
          </p:cNvSpPr>
          <p:nvPr/>
        </p:nvSpPr>
        <p:spPr bwMode="auto">
          <a:xfrm>
            <a:off x="304800" y="0"/>
            <a:ext cx="8224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/>
              <a:t>Oliver Brüstle</a:t>
            </a:r>
            <a:r>
              <a:rPr lang="en-US" sz="3600"/>
              <a:t>  contro </a:t>
            </a:r>
            <a:r>
              <a:rPr lang="en-US" sz="3600" b="1"/>
              <a:t>Greenpeace eV</a:t>
            </a:r>
            <a:endParaRPr lang="en-US" sz="3600"/>
          </a:p>
          <a:p>
            <a:pPr eaLnBrk="1" hangingPunct="1"/>
            <a:r>
              <a:rPr lang="en-US" sz="3600"/>
              <a:t>LA CORTE (Grande Sezione)</a:t>
            </a:r>
          </a:p>
          <a:p>
            <a:pPr eaLnBrk="1" hangingPunct="1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63900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abermas.jpg                                                   0002E756Macintosh HD                   BCD2BA6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152400"/>
            <a:ext cx="42354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93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b="1" i="1" smtClean="0">
                <a:solidFill>
                  <a:srgbClr val="000066"/>
                </a:solidFill>
                <a:latin typeface="Times New Roman" charset="0"/>
                <a:cs typeface="+mj-cs"/>
              </a:rPr>
              <a:t>How are the law ant the Courts involved ?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endParaRPr lang="en-GB" dirty="0" smtClean="0">
              <a:latin typeface="Times New Roman" charset="0"/>
              <a:cs typeface="Times New Roman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GB" dirty="0" smtClean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Science  is  </a:t>
            </a:r>
            <a:r>
              <a:rPr lang="en-GB" b="1" dirty="0" smtClean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universal</a:t>
            </a:r>
            <a:r>
              <a:rPr lang="en-GB" dirty="0" smtClean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algn="ctr" eaLnBrk="1" hangingPunct="1">
              <a:buFontTx/>
              <a:buNone/>
              <a:defRPr/>
            </a:pPr>
            <a:endParaRPr lang="en-GB" sz="1400" dirty="0" smtClean="0">
              <a:solidFill>
                <a:srgbClr val="000066"/>
              </a:solidFill>
              <a:latin typeface="Times New Roman" charset="0"/>
              <a:cs typeface="Times New Roman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GB" dirty="0" smtClean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Laws and the Courts are </a:t>
            </a:r>
            <a:r>
              <a:rPr lang="en-GB" b="1" dirty="0" smtClean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national</a:t>
            </a:r>
            <a:r>
              <a:rPr lang="en-GB" dirty="0" smtClean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 expressions.</a:t>
            </a:r>
          </a:p>
          <a:p>
            <a:pPr algn="ctr" eaLnBrk="1" hangingPunct="1">
              <a:buFontTx/>
              <a:buNone/>
              <a:defRPr/>
            </a:pPr>
            <a:endParaRPr lang="en-GB" dirty="0" smtClean="0">
              <a:solidFill>
                <a:srgbClr val="000066"/>
              </a:solidFill>
              <a:latin typeface="Times New Roman" charset="0"/>
              <a:cs typeface="Times New Roman" charset="0"/>
            </a:endParaRPr>
          </a:p>
          <a:p>
            <a:pPr algn="ctr" eaLnBrk="1" hangingPunct="1">
              <a:buFontTx/>
              <a:buNone/>
              <a:defRPr/>
            </a:pPr>
            <a:endParaRPr lang="en-GB" dirty="0" smtClean="0">
              <a:solidFill>
                <a:srgbClr val="000066"/>
              </a:solidFill>
              <a:latin typeface="Times New Roman" charset="0"/>
              <a:cs typeface="Times New Roman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GB" i="1" dirty="0" smtClean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Is it always/still true ?</a:t>
            </a:r>
            <a:r>
              <a:rPr lang="it-IT" dirty="0" smtClean="0">
                <a:solidFill>
                  <a:srgbClr val="000066"/>
                </a:solidFill>
                <a:latin typeface="Times New Roman" charset="0"/>
                <a:cs typeface="+mn-cs"/>
              </a:rPr>
              <a:t> </a:t>
            </a:r>
            <a:endParaRPr lang="it-IT" sz="3600" dirty="0" smtClean="0">
              <a:solidFill>
                <a:srgbClr val="000066"/>
              </a:solidFill>
              <a:latin typeface="Times New Roman" charset="0"/>
              <a:cs typeface="+mn-cs"/>
            </a:endParaRPr>
          </a:p>
          <a:p>
            <a:pPr algn="ctr" eaLnBrk="1" hangingPunct="1">
              <a:buFontTx/>
              <a:buNone/>
              <a:defRPr/>
            </a:pPr>
            <a:endParaRPr lang="it-IT" dirty="0" smtClean="0">
              <a:solidFill>
                <a:srgbClr val="000066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94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4516" name="Picture 4" descr="Internet Explorer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4488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23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26" descr="1.jpg                                                          00034392Macintosh HD                   BC85B84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2590800"/>
            <a:ext cx="28400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1027"/>
          <p:cNvSpPr txBox="1">
            <a:spLocks noChangeArrowheads="1"/>
          </p:cNvSpPr>
          <p:nvPr/>
        </p:nvSpPr>
        <p:spPr bwMode="auto">
          <a:xfrm>
            <a:off x="0" y="3962400"/>
            <a:ext cx="277018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Henrietta Lacks</a:t>
            </a:r>
          </a:p>
          <a:p>
            <a:pPr eaLnBrk="1" hangingPunct="1"/>
            <a:r>
              <a:rPr lang="en-US" sz="2000"/>
              <a:t>        1920 - 1951</a:t>
            </a:r>
            <a:endParaRPr lang="en-US" sz="3200"/>
          </a:p>
        </p:txBody>
      </p:sp>
      <p:pic>
        <p:nvPicPr>
          <p:cNvPr id="65540" name="Picture 1028" descr="Henrietta_Lacks_(1920-1951).jpg                                000299E8Macintosh HD                   C29824B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95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1029"/>
          <p:cNvSpPr>
            <a:spLocks noChangeArrowheads="1"/>
          </p:cNvSpPr>
          <p:nvPr/>
        </p:nvSpPr>
        <p:spPr bwMode="auto">
          <a:xfrm>
            <a:off x="0" y="4724400"/>
            <a:ext cx="58674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/>
              <a:t> HeLa cancer cells have evolved into a </a:t>
            </a:r>
          </a:p>
          <a:p>
            <a:r>
              <a:rPr lang="en-US" sz="2000"/>
              <a:t>self-replicating, single-cell life-form. </a:t>
            </a:r>
            <a:endParaRPr lang="en-US" sz="4400"/>
          </a:p>
          <a:p>
            <a:r>
              <a:rPr lang="en-US"/>
              <a:t>HeLa cells should be given the new species name of </a:t>
            </a:r>
            <a:r>
              <a:rPr lang="en-US" i="1">
                <a:hlinkClick r:id="rId4"/>
              </a:rPr>
              <a:t>Helacyton gartleri</a:t>
            </a:r>
            <a:r>
              <a:rPr lang="en-US"/>
              <a:t>. </a:t>
            </a:r>
          </a:p>
          <a:p>
            <a:pPr>
              <a:spcAft>
                <a:spcPts val="600"/>
              </a:spcAft>
            </a:pPr>
            <a:r>
              <a:rPr lang="en-US"/>
              <a:t>The cells are a genetic chimera of HPV18 and human cervical cells and now have a distinct, stable, non-human chromosome number.</a:t>
            </a:r>
          </a:p>
        </p:txBody>
      </p:sp>
      <p:sp>
        <p:nvSpPr>
          <p:cNvPr id="65542" name="Rectangle 1030"/>
          <p:cNvSpPr>
            <a:spLocks noChangeArrowheads="1"/>
          </p:cNvSpPr>
          <p:nvPr/>
        </p:nvSpPr>
        <p:spPr bwMode="auto">
          <a:xfrm>
            <a:off x="2895600" y="762000"/>
            <a:ext cx="381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65543" name="Rectangle 1032"/>
          <p:cNvSpPr>
            <a:spLocks noChangeArrowheads="1"/>
          </p:cNvSpPr>
          <p:nvPr/>
        </p:nvSpPr>
        <p:spPr bwMode="auto">
          <a:xfrm>
            <a:off x="2743200" y="0"/>
            <a:ext cx="35814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/>
              <a:t>HeLa cells</a:t>
            </a:r>
          </a:p>
          <a:p>
            <a:endParaRPr lang="en-US" sz="4400"/>
          </a:p>
          <a:p>
            <a:r>
              <a:rPr lang="en-US" sz="2000"/>
              <a:t>  since 1951 self-replicating</a:t>
            </a:r>
          </a:p>
          <a:p>
            <a:r>
              <a:rPr lang="en-US" sz="2000"/>
              <a:t>  used in thousands biol exp</a:t>
            </a:r>
          </a:p>
          <a:p>
            <a:r>
              <a:rPr lang="en-US" sz="2000"/>
              <a:t>  contribution to medicine</a:t>
            </a:r>
          </a:p>
          <a:p>
            <a:endParaRPr lang="en-US" sz="4400"/>
          </a:p>
        </p:txBody>
      </p:sp>
      <p:pic>
        <p:nvPicPr>
          <p:cNvPr id="65544" name="Immagine 10" descr="463610a-i2.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313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26289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090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013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03238"/>
            <a:ext cx="9147175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032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026" descr="egg donors.TIF                                                 00099895Redi                           B835147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Oval 1027"/>
          <p:cNvSpPr>
            <a:spLocks noChangeArrowheads="1"/>
          </p:cNvSpPr>
          <p:nvPr/>
        </p:nvSpPr>
        <p:spPr bwMode="auto">
          <a:xfrm>
            <a:off x="0" y="4572000"/>
            <a:ext cx="1676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>
              <a:latin typeface="Calibri" charset="0"/>
            </a:endParaRPr>
          </a:p>
        </p:txBody>
      </p:sp>
      <p:sp>
        <p:nvSpPr>
          <p:cNvPr id="78851" name="Line 1028"/>
          <p:cNvSpPr>
            <a:spLocks noChangeShapeType="1"/>
          </p:cNvSpPr>
          <p:nvPr/>
        </p:nvSpPr>
        <p:spPr bwMode="auto">
          <a:xfrm flipV="1">
            <a:off x="1676400" y="1968500"/>
            <a:ext cx="4495800" cy="3048000"/>
          </a:xfrm>
          <a:prstGeom prst="line">
            <a:avLst/>
          </a:prstGeom>
          <a:noFill/>
          <a:ln w="539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997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4580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590800" y="381000"/>
            <a:ext cx="37036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99"/>
                </a:solidFill>
              </a:rPr>
              <a:t>In vitro fertilization</a:t>
            </a:r>
          </a:p>
        </p:txBody>
      </p:sp>
    </p:spTree>
    <p:extLst>
      <p:ext uri="{BB962C8B-B14F-4D97-AF65-F5344CB8AC3E}">
        <p14:creationId xmlns:p14="http://schemas.microsoft.com/office/powerpoint/2010/main" val="14978840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1" descr="Schermata 2016-09-28 alle 11.0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Immagine 2" descr="Schermata 2016-09-28 alle 11.01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85850"/>
            <a:ext cx="63722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magine 3" descr="Schermata 2016-09-28 alle 11.00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89363"/>
            <a:ext cx="5795962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84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paura clon.JPG                                                 00000013Redi                           B835147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 descr="human clon.JPG                                                 0009C64ERedi                           B835147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175"/>
            <a:ext cx="457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182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1" descr="TS_online_DNAtypewriter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36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60" name="Group 12"/>
          <p:cNvGraphicFramePr>
            <a:graphicFrameLocks noGrp="1"/>
          </p:cNvGraphicFramePr>
          <p:nvPr/>
        </p:nvGraphicFramePr>
        <p:xfrm>
          <a:off x="2411413" y="1773238"/>
          <a:ext cx="3600450" cy="1800225"/>
        </p:xfrm>
        <a:graphic>
          <a:graphicData uri="http://schemas.openxmlformats.org/drawingml/2006/table">
            <a:tbl>
              <a:tblPr/>
              <a:tblGrid>
                <a:gridCol w="3600450"/>
              </a:tblGrid>
              <a:tr h="1800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On Liberty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/>
                      </a:r>
                      <a:b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</a:br>
                      <a:r>
                        <a:rPr kumimoji="0" lang="it-IT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by John Stuart Mill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5" name="Picture 14" descr="M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60800"/>
            <a:ext cx="18859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12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magine 1" descr="Schermata 2017-04-11 alle 17.2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228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33400"/>
            <a:ext cx="9118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276600" y="6248400"/>
            <a:ext cx="2613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Sharon Duchesneau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324600" y="6272213"/>
            <a:ext cx="2595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Candy McCullough</a:t>
            </a:r>
          </a:p>
        </p:txBody>
      </p:sp>
    </p:spTree>
    <p:extLst>
      <p:ext uri="{BB962C8B-B14F-4D97-AF65-F5344CB8AC3E}">
        <p14:creationId xmlns:p14="http://schemas.microsoft.com/office/powerpoint/2010/main" val="702279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5-09 alle 15.46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208"/>
            <a:ext cx="9144000" cy="29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4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1" descr="dfsgdf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09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949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" descr="dfhdfgh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Immagine 2" descr="dfbdf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Immagine 4" descr="dfb vdf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3381375"/>
            <a:ext cx="31242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695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magine 1" descr="fdvdfgv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magine 2" descr="dsfvsdf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863975"/>
            <a:ext cx="91440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228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magine 1" descr="fgbdfgb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81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651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1" descr="fghnfghj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701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181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magine 1" descr="dfbhfgd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19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Immagine 2" descr="gfvdg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9163"/>
            <a:ext cx="421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Immagine 3" descr="fgbh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732463"/>
            <a:ext cx="4140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373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magine 1" descr="sdfcsdf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Immagine 2" descr="asdfsfe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11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8435975" cy="482441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GB" sz="2800">
              <a:latin typeface="Arial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GB" sz="2800">
                <a:latin typeface="Arial" charset="0"/>
                <a:ea typeface="ＭＳ Ｐゴシック" charset="0"/>
              </a:rPr>
              <a:t>    </a:t>
            </a:r>
            <a:r>
              <a:rPr lang="en-GB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“… there is a sphere of action in which </a:t>
            </a:r>
            <a:r>
              <a:rPr lang="en-GB" sz="2800" b="1" u="sng">
                <a:solidFill>
                  <a:srgbClr val="000066"/>
                </a:solidFill>
                <a:latin typeface="Arial" charset="0"/>
                <a:ea typeface="ＭＳ Ｐゴシック" charset="0"/>
              </a:rPr>
              <a:t>society</a:t>
            </a:r>
            <a:r>
              <a:rPr lang="en-GB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, as </a:t>
            </a:r>
            <a:r>
              <a:rPr lang="en-GB" sz="2800" b="1" u="sng">
                <a:solidFill>
                  <a:srgbClr val="000066"/>
                </a:solidFill>
                <a:latin typeface="Arial" charset="0"/>
                <a:ea typeface="ＭＳ Ｐゴシック" charset="0"/>
              </a:rPr>
              <a:t>distinguished from the individual</a:t>
            </a:r>
            <a:r>
              <a:rPr lang="en-GB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, has, if any, only an indirect interest; </a:t>
            </a:r>
          </a:p>
          <a:p>
            <a:pPr eaLnBrk="1" hangingPunct="1">
              <a:buFontTx/>
              <a:buNone/>
            </a:pPr>
            <a:r>
              <a:rPr lang="en-GB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	comprehending </a:t>
            </a:r>
            <a:r>
              <a:rPr lang="en-GB" sz="2800" u="sng">
                <a:solidFill>
                  <a:srgbClr val="000066"/>
                </a:solidFill>
                <a:latin typeface="Arial" charset="0"/>
                <a:ea typeface="ＭＳ Ｐゴシック" charset="0"/>
              </a:rPr>
              <a:t>all that portion of a person's life and conduct which </a:t>
            </a:r>
            <a:r>
              <a:rPr lang="en-GB" sz="2800" b="1" u="sng">
                <a:solidFill>
                  <a:srgbClr val="000066"/>
                </a:solidFill>
                <a:latin typeface="Arial" charset="0"/>
                <a:ea typeface="ＭＳ Ｐゴシック" charset="0"/>
              </a:rPr>
              <a:t>affects only himself</a:t>
            </a:r>
            <a:r>
              <a:rPr lang="en-GB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, or, if it also affects others, only with their free, voluntary, and undeceived consent and participation.” </a:t>
            </a:r>
          </a:p>
          <a:p>
            <a:pPr eaLnBrk="1" hangingPunct="1">
              <a:buFontTx/>
              <a:buNone/>
            </a:pPr>
            <a:endParaRPr lang="en-GB" sz="2800">
              <a:solidFill>
                <a:srgbClr val="000066"/>
              </a:solidFill>
              <a:latin typeface="Arial" charset="0"/>
              <a:ea typeface="ＭＳ Ｐゴシック" charset="0"/>
            </a:endParaRPr>
          </a:p>
          <a:p>
            <a:pPr algn="ctr" eaLnBrk="1" hangingPunct="1">
              <a:buFontTx/>
              <a:buNone/>
            </a:pPr>
            <a:r>
              <a:rPr lang="en-GB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“… </a:t>
            </a:r>
            <a:r>
              <a:rPr lang="en-GB" sz="28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the appropriate region of human liberty</a:t>
            </a:r>
            <a:r>
              <a:rPr lang="en-GB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…”</a:t>
            </a:r>
            <a:r>
              <a:rPr lang="it-IT" altLang="ja-JP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 </a:t>
            </a:r>
            <a:endParaRPr lang="it-IT" sz="280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28676" name="Group 4"/>
          <p:cNvGraphicFramePr>
            <a:graphicFrameLocks noGrp="1"/>
          </p:cNvGraphicFramePr>
          <p:nvPr>
            <p:ph type="title"/>
          </p:nvPr>
        </p:nvGraphicFramePr>
        <p:xfrm>
          <a:off x="457200" y="274638"/>
          <a:ext cx="8229600" cy="114300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On Liberty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/>
                      </a:r>
                      <a:b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</a:br>
                      <a:r>
                        <a:rPr kumimoji="0" lang="it-IT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by John Stuart Mill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62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magine 1" descr="ghjmhj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747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1" descr="asdxd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060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magine 1" descr="yjmkj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786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575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" descr="fghbfh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7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275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magine 2" descr="fgn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2700"/>
            <a:ext cx="5641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645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2971800"/>
            <a:ext cx="51450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36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678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21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34544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4635500"/>
            <a:ext cx="65055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405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ed pers.JPG                                                   0009C64ERedi                           B835147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726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5309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0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751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sz="2400" smtClean="0">
                <a:cs typeface="+mn-cs"/>
              </a:rPr>
              <a:t>    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“It comprises, </a:t>
            </a:r>
            <a:r>
              <a:rPr lang="en-GB" sz="2400" b="1" smtClean="0">
                <a:solidFill>
                  <a:srgbClr val="000066"/>
                </a:solidFill>
                <a:cs typeface="+mn-cs"/>
              </a:rPr>
              <a:t>first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, the </a:t>
            </a:r>
            <a:r>
              <a:rPr lang="en-GB" sz="2400" u="sng" smtClean="0">
                <a:solidFill>
                  <a:srgbClr val="000066"/>
                </a:solidFill>
                <a:cs typeface="+mn-cs"/>
              </a:rPr>
              <a:t>inward domain of consciousness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”</a:t>
            </a:r>
            <a:r>
              <a:rPr lang="it-IT" sz="2400" smtClean="0">
                <a:solidFill>
                  <a:srgbClr val="000066"/>
                </a:solidFill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it-IT" sz="2400" smtClean="0">
              <a:solidFill>
                <a:srgbClr val="000066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sz="2400" b="1" smtClean="0">
                <a:solidFill>
                  <a:srgbClr val="000066"/>
                </a:solidFill>
                <a:cs typeface="+mn-cs"/>
              </a:rPr>
              <a:t>    “Secondly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, the principle requires liberty of tastes and pursuits; of </a:t>
            </a:r>
            <a:r>
              <a:rPr lang="en-GB" sz="2400" u="sng" smtClean="0">
                <a:solidFill>
                  <a:srgbClr val="000066"/>
                </a:solidFill>
                <a:cs typeface="+mn-cs"/>
              </a:rPr>
              <a:t>framing the plan of our life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 to suit our own character; of doing as we like, subject to such consequences as may follow; without impediment from our fellow-creatures, so long as </a:t>
            </a:r>
            <a:r>
              <a:rPr lang="en-GB" sz="2400" b="1" i="1" u="sng" smtClean="0">
                <a:solidFill>
                  <a:srgbClr val="000066"/>
                </a:solidFill>
                <a:cs typeface="+mn-cs"/>
              </a:rPr>
              <a:t>what we do does not harm them</a:t>
            </a:r>
            <a:r>
              <a:rPr lang="en-GB" sz="2400" b="1" i="1" smtClean="0">
                <a:solidFill>
                  <a:srgbClr val="000066"/>
                </a:solidFill>
                <a:cs typeface="+mn-cs"/>
              </a:rPr>
              <a:t> 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even though they should think our conduct foolish, perverse, or wrong.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2400" b="1" smtClean="0">
              <a:solidFill>
                <a:srgbClr val="000066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sz="2400" b="1" smtClean="0">
                <a:solidFill>
                  <a:srgbClr val="000066"/>
                </a:solidFill>
                <a:cs typeface="+mn-cs"/>
              </a:rPr>
              <a:t>   Thirdly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, follows the liberty of </a:t>
            </a:r>
            <a:r>
              <a:rPr lang="en-GB" sz="2400" u="sng" smtClean="0">
                <a:solidFill>
                  <a:srgbClr val="000066"/>
                </a:solidFill>
                <a:cs typeface="+mn-cs"/>
              </a:rPr>
              <a:t>combination among individuals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; </a:t>
            </a:r>
            <a:r>
              <a:rPr lang="en-GB" sz="2400" u="sng" smtClean="0">
                <a:solidFill>
                  <a:srgbClr val="000066"/>
                </a:solidFill>
                <a:cs typeface="+mn-cs"/>
              </a:rPr>
              <a:t>freedom to unite, for any purpose not involving harm to others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: the persons combining being supposed to be of full age, and not forced or deceived.” </a:t>
            </a:r>
            <a:endParaRPr lang="it-IT" sz="2400" smtClean="0">
              <a:solidFill>
                <a:srgbClr val="000066"/>
              </a:solidFill>
              <a:cs typeface="+mn-cs"/>
            </a:endParaRPr>
          </a:p>
        </p:txBody>
      </p:sp>
      <p:graphicFrame>
        <p:nvGraphicFramePr>
          <p:cNvPr id="32771" name="Group 3"/>
          <p:cNvGraphicFramePr>
            <a:graphicFrameLocks noGrp="1"/>
          </p:cNvGraphicFramePr>
          <p:nvPr>
            <p:ph type="title"/>
          </p:nvPr>
        </p:nvGraphicFramePr>
        <p:xfrm>
          <a:off x="457200" y="274638"/>
          <a:ext cx="8229600" cy="114300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On Liberty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/>
                      </a:r>
                      <a:b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</a:br>
                      <a:r>
                        <a:rPr kumimoji="0" lang="it-IT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by John Stuart Mill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99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magine 1" descr="hero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910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331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magine 1" descr="sdf vbsd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69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58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magine 1" descr="dfgdf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Immagine 2" descr="dfdf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0"/>
            <a:ext cx="3835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192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3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3400"/>
            <a:ext cx="2590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589588"/>
            <a:ext cx="35814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2590800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46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24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5-11 alle 16.35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3" y="0"/>
            <a:ext cx="8259868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577638" y="5053248"/>
            <a:ext cx="4182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www.unipv-lawtech.eu</a:t>
            </a:r>
            <a:r>
              <a:rPr lang="it-IT" dirty="0"/>
              <a:t>/</a:t>
            </a:r>
            <a:r>
              <a:rPr lang="it-IT" dirty="0" err="1"/>
              <a:t>home.html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524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5-09 alle 14.2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157"/>
            <a:ext cx="9144000" cy="157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3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5-09 alle 14.32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1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5-09 alle 14.3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59"/>
            <a:ext cx="9144000" cy="507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5-09 alle 14.3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418"/>
            <a:ext cx="9144000" cy="48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3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en-GB" sz="2400" smtClean="0">
                <a:solidFill>
                  <a:srgbClr val="000066"/>
                </a:solidFill>
                <a:cs typeface="+mn-cs"/>
              </a:rPr>
              <a:t>Two basic assumptions</a:t>
            </a:r>
            <a:r>
              <a:rPr lang="it-IT" smtClean="0">
                <a:solidFill>
                  <a:srgbClr val="000066"/>
                </a:solidFill>
                <a:cs typeface="+mn-cs"/>
              </a:rPr>
              <a:t> </a:t>
            </a:r>
          </a:p>
          <a:p>
            <a:pPr marL="609600" indent="-609600" eaLnBrk="1" hangingPunct="1">
              <a:buFontTx/>
              <a:buNone/>
              <a:defRPr/>
            </a:pPr>
            <a:endParaRPr lang="it-IT" smtClean="0">
              <a:solidFill>
                <a:srgbClr val="000066"/>
              </a:solidFill>
              <a:cs typeface="+mn-cs"/>
            </a:endParaRPr>
          </a:p>
          <a:p>
            <a:pPr marL="609600" indent="-609600" algn="ctr" eaLnBrk="1" hangingPunct="1">
              <a:buFontTx/>
              <a:buAutoNum type="alphaLcParenR"/>
              <a:defRPr/>
            </a:pPr>
            <a:r>
              <a:rPr lang="en-US" b="1" smtClean="0">
                <a:solidFill>
                  <a:srgbClr val="000066"/>
                </a:solidFill>
                <a:cs typeface="+mn-cs"/>
              </a:rPr>
              <a:t>Society   v.  individuals</a:t>
            </a:r>
          </a:p>
          <a:p>
            <a:pPr marL="609600" indent="-609600" algn="ctr" eaLnBrk="1" hangingPunct="1">
              <a:buFontTx/>
              <a:buAutoNum type="alphaLcParenR"/>
              <a:defRPr/>
            </a:pPr>
            <a:endParaRPr lang="en-US" b="1" smtClean="0">
              <a:solidFill>
                <a:srgbClr val="000066"/>
              </a:solidFill>
              <a:cs typeface="+mn-cs"/>
            </a:endParaRPr>
          </a:p>
          <a:p>
            <a:pPr marL="609600" indent="-609600" algn="ctr" eaLnBrk="1" hangingPunct="1">
              <a:buFontTx/>
              <a:buAutoNum type="alphaLcParenR"/>
              <a:defRPr/>
            </a:pPr>
            <a:r>
              <a:rPr lang="en-US" b="1" smtClean="0">
                <a:solidFill>
                  <a:srgbClr val="000066"/>
                </a:solidFill>
                <a:cs typeface="+mn-cs"/>
              </a:rPr>
              <a:t>Individual v. each other individual </a:t>
            </a:r>
          </a:p>
        </p:txBody>
      </p:sp>
      <p:graphicFrame>
        <p:nvGraphicFramePr>
          <p:cNvPr id="33795" name="Group 3"/>
          <p:cNvGraphicFramePr>
            <a:graphicFrameLocks noGrp="1"/>
          </p:cNvGraphicFramePr>
          <p:nvPr>
            <p:ph type="title"/>
          </p:nvPr>
        </p:nvGraphicFramePr>
        <p:xfrm>
          <a:off x="457200" y="274638"/>
          <a:ext cx="8229600" cy="114300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On Liberty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/>
                      </a:r>
                      <a:b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</a:br>
                      <a:r>
                        <a:rPr kumimoji="0" lang="it-IT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by John Stuart Mill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7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5-09 alle 14.3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673"/>
            <a:ext cx="9144000" cy="48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1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Tec-Biol-Arn-dir-20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49275"/>
            <a:ext cx="320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 descr="giudici-gene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09913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Cop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1412875"/>
            <a:ext cx="407035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3505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37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866"/>
            <a:ext cx="9144000" cy="6858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2000" b="1" dirty="0" smtClean="0">
              <a:solidFill>
                <a:srgbClr val="FFFF00"/>
              </a:solidFill>
              <a:cs typeface="Times New Roman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3600" b="1" dirty="0" smtClean="0">
                <a:solidFill>
                  <a:srgbClr val="000066"/>
                </a:solidFill>
                <a:cs typeface="Times New Roman" charset="0"/>
              </a:rPr>
              <a:t>European  Center for Law, Science and new technologies</a:t>
            </a:r>
            <a:endParaRPr lang="it-IT" sz="3600" i="1" dirty="0" smtClean="0">
              <a:solidFill>
                <a:srgbClr val="000066"/>
              </a:solidFill>
              <a:cs typeface="Times New Roman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200" i="1" dirty="0" smtClean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600" i="1" dirty="0" smtClean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i="1" dirty="0" smtClean="0">
                <a:solidFill>
                  <a:srgbClr val="000066"/>
                </a:solidFill>
                <a:cs typeface="Arial" charset="0"/>
              </a:rPr>
              <a:t>Headquarters: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Università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 di Pavia - </a:t>
            </a: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Laboratorio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Biologia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dello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Sviluppo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, Piazza </a:t>
            </a: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Botta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 9 – 27100</a:t>
            </a:r>
            <a:r>
              <a:rPr lang="en-US" sz="1800" u="sng" dirty="0" smtClean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Pavia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500" dirty="0" smtClean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Collegio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Ghislieri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, Piazza </a:t>
            </a:r>
            <a:r>
              <a:rPr lang="en-US" sz="1800" dirty="0" err="1" smtClean="0">
                <a:solidFill>
                  <a:srgbClr val="000066"/>
                </a:solidFill>
                <a:cs typeface="Arial" charset="0"/>
              </a:rPr>
              <a:t>Ghislieri</a:t>
            </a:r>
            <a:r>
              <a:rPr lang="en-US" sz="1800" dirty="0" smtClean="0">
                <a:solidFill>
                  <a:srgbClr val="000066"/>
                </a:solidFill>
                <a:cs typeface="Arial" charset="0"/>
              </a:rPr>
              <a:t> 5,  27100 Pavia (I)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800" i="1" dirty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800" i="1" dirty="0" smtClean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it-IT" sz="1800" i="1" dirty="0" smtClean="0">
              <a:solidFill>
                <a:srgbClr val="000066"/>
              </a:solidFill>
              <a:cs typeface="Times New Roman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it-IT" sz="3600" dirty="0" err="1"/>
              <a:t>https</a:t>
            </a:r>
            <a:r>
              <a:rPr lang="it-IT" sz="3600" dirty="0"/>
              <a:t>://</a:t>
            </a:r>
            <a:r>
              <a:rPr lang="it-IT" sz="3600" dirty="0" err="1"/>
              <a:t>www.unipv-</a:t>
            </a:r>
            <a:r>
              <a:rPr lang="it-IT" sz="3600" dirty="0" err="1" smtClean="0"/>
              <a:t>lawtech.eu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83692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a mouse animated gif"/>
          <p:cNvPicPr>
            <a:picLocks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438400"/>
            <a:ext cx="3028950" cy="2882900"/>
          </a:xfrm>
          <a:noFill/>
        </p:spPr>
      </p:pic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1066800" y="0"/>
            <a:ext cx="63277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6600" b="1">
                <a:solidFill>
                  <a:srgbClr val="FF0000"/>
                </a:solidFill>
                <a:latin typeface="Calibri" charset="0"/>
              </a:rPr>
              <a:t>GRAZIE !</a:t>
            </a:r>
          </a:p>
          <a:p>
            <a:pPr algn="ctr" eaLnBrk="1" hangingPunct="1"/>
            <a:r>
              <a:rPr lang="it-IT" sz="6600" b="1">
                <a:solidFill>
                  <a:srgbClr val="FF0000"/>
                </a:solidFill>
                <a:latin typeface="Calibri" charset="0"/>
              </a:rPr>
              <a:t>per l</a:t>
            </a:r>
            <a:r>
              <a:rPr lang="ja-JP" altLang="it-IT" sz="6600" b="1">
                <a:solidFill>
                  <a:srgbClr val="FF0000"/>
                </a:solidFill>
                <a:latin typeface="Calibri" charset="0"/>
              </a:rPr>
              <a:t>’</a:t>
            </a:r>
            <a:r>
              <a:rPr lang="it-IT" altLang="ja-JP" sz="6600" b="1">
                <a:solidFill>
                  <a:srgbClr val="FF0000"/>
                </a:solidFill>
                <a:latin typeface="Calibri" charset="0"/>
              </a:rPr>
              <a:t>attenzione !</a:t>
            </a:r>
            <a:endParaRPr lang="en-GB" sz="6600" b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2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b="1" i="1" smtClean="0">
                <a:solidFill>
                  <a:srgbClr val="000066"/>
                </a:solidFill>
                <a:cs typeface="+mj-cs"/>
              </a:rPr>
              <a:t>New situations and conflicts (a)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>
                <a:cs typeface="+mn-cs"/>
              </a:rPr>
              <a:t>	</a:t>
            </a:r>
            <a:r>
              <a:rPr lang="en-US" sz="2800" smtClean="0">
                <a:solidFill>
                  <a:srgbClr val="000066"/>
                </a:solidFill>
                <a:cs typeface="+mn-cs"/>
              </a:rPr>
              <a:t>The </a:t>
            </a:r>
            <a:r>
              <a:rPr lang="en-US" sz="2800" b="1" i="1" smtClean="0">
                <a:solidFill>
                  <a:srgbClr val="000066"/>
                </a:solidFill>
                <a:cs typeface="+mn-cs"/>
              </a:rPr>
              <a:t>Icelandic Supreme Court</a:t>
            </a:r>
            <a:r>
              <a:rPr lang="en-US" sz="2800" i="1" smtClean="0">
                <a:solidFill>
                  <a:srgbClr val="000066"/>
                </a:solidFill>
                <a:cs typeface="+mn-cs"/>
              </a:rPr>
              <a:t> </a:t>
            </a:r>
            <a:r>
              <a:rPr lang="en-US" sz="2800" smtClean="0">
                <a:solidFill>
                  <a:srgbClr val="000066"/>
                </a:solidFill>
                <a:cs typeface="+mn-cs"/>
              </a:rPr>
              <a:t>(27 November, 2003) upheld the right of a woman to prohibit the transfer of her daughter’s dead father’s information into the </a:t>
            </a:r>
            <a:r>
              <a:rPr lang="en-GB" sz="2800" smtClean="0">
                <a:solidFill>
                  <a:srgbClr val="000066"/>
                </a:solidFill>
                <a:cs typeface="+mn-cs"/>
              </a:rPr>
              <a:t>Health Sector Database</a:t>
            </a:r>
            <a:r>
              <a:rPr lang="en-US" sz="2800" smtClean="0">
                <a:solidFill>
                  <a:srgbClr val="000066"/>
                </a:solidFill>
                <a:cs typeface="+mn-cs"/>
              </a:rPr>
              <a:t>. </a:t>
            </a:r>
          </a:p>
          <a:p>
            <a:pPr eaLnBrk="1" hangingPunct="1">
              <a:buFontTx/>
              <a:buNone/>
              <a:defRPr/>
            </a:pPr>
            <a:endParaRPr lang="en-US" sz="2800" smtClean="0">
              <a:solidFill>
                <a:srgbClr val="000066"/>
              </a:solidFill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sz="2800" smtClean="0">
                <a:solidFill>
                  <a:srgbClr val="000066"/>
                </a:solidFill>
                <a:cs typeface="+mn-cs"/>
              </a:rPr>
              <a:t>	The reason is that </a:t>
            </a:r>
            <a:r>
              <a:rPr lang="en-GB" sz="2800" smtClean="0">
                <a:solidFill>
                  <a:srgbClr val="000066"/>
                </a:solidFill>
                <a:cs typeface="+mn-cs"/>
              </a:rPr>
              <a:t>it is possible to infer, from the data, information relating to </a:t>
            </a:r>
            <a:r>
              <a:rPr lang="en-GB" sz="2800" b="1" u="sng" smtClean="0">
                <a:solidFill>
                  <a:srgbClr val="000066"/>
                </a:solidFill>
                <a:cs typeface="+mn-cs"/>
              </a:rPr>
              <a:t>her father’s hereditary characteristics</a:t>
            </a:r>
            <a:r>
              <a:rPr lang="en-GB" sz="2800" smtClean="0">
                <a:solidFill>
                  <a:srgbClr val="000066"/>
                </a:solidFill>
                <a:cs typeface="+mn-cs"/>
              </a:rPr>
              <a:t> which could also apply to herself. </a:t>
            </a:r>
          </a:p>
        </p:txBody>
      </p:sp>
    </p:spTree>
    <p:extLst>
      <p:ext uri="{BB962C8B-B14F-4D97-AF65-F5344CB8AC3E}">
        <p14:creationId xmlns:p14="http://schemas.microsoft.com/office/powerpoint/2010/main" val="261190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b="1" i="1" smtClean="0">
                <a:solidFill>
                  <a:srgbClr val="000066"/>
                </a:solidFill>
                <a:cs typeface="+mj-cs"/>
              </a:rPr>
              <a:t>New situations and conflicts (b)</a:t>
            </a:r>
            <a:endParaRPr lang="it-IT" sz="3200" smtClean="0">
              <a:solidFill>
                <a:srgbClr val="000066"/>
              </a:solidFill>
              <a:cs typeface="+mj-cs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800" smtClean="0">
                <a:solidFill>
                  <a:srgbClr val="000066"/>
                </a:solidFill>
                <a:cs typeface="+mn-cs"/>
              </a:rPr>
              <a:t>Mr</a:t>
            </a:r>
            <a:r>
              <a:rPr lang="en-US" sz="2800" smtClean="0">
                <a:solidFill>
                  <a:srgbClr val="000066"/>
                </a:solidFill>
                <a:cs typeface="+mn-cs"/>
              </a:rPr>
              <a:t>. Harman throws a brick from a bridge, which crashs through a lorry windscreen;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000066"/>
                </a:solidFill>
                <a:cs typeface="+mn-cs"/>
              </a:rPr>
              <a:t>the brick hits the driver’s chest and kill him;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000066"/>
                </a:solidFill>
                <a:cs typeface="+mn-cs"/>
              </a:rPr>
              <a:t>Police obtains the offender’s DNA profile from blood left on the brick;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000066"/>
                </a:solidFill>
                <a:cs typeface="+mn-cs"/>
              </a:rPr>
              <a:t>thanks to </a:t>
            </a:r>
            <a:r>
              <a:rPr lang="en-US" sz="2800" b="1" u="sng" smtClean="0">
                <a:solidFill>
                  <a:srgbClr val="000066"/>
                </a:solidFill>
                <a:cs typeface="+mn-cs"/>
              </a:rPr>
              <a:t>familial searching</a:t>
            </a:r>
            <a:r>
              <a:rPr lang="en-US" sz="2800" smtClean="0">
                <a:solidFill>
                  <a:srgbClr val="000066"/>
                </a:solidFill>
                <a:cs typeface="+mn-cs"/>
              </a:rPr>
              <a:t>, Police identify a brother of the offender who was in the NDNAD;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000066"/>
                </a:solidFill>
                <a:cs typeface="+mn-cs"/>
              </a:rPr>
              <a:t>Police question Mr. Harman and he confesses the crime.</a:t>
            </a:r>
          </a:p>
        </p:txBody>
      </p:sp>
    </p:spTree>
    <p:extLst>
      <p:ext uri="{BB962C8B-B14F-4D97-AF65-F5344CB8AC3E}">
        <p14:creationId xmlns:p14="http://schemas.microsoft.com/office/powerpoint/2010/main" val="138957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595</Words>
  <Application>Microsoft Macintosh PowerPoint</Application>
  <PresentationFormat>Presentazione su schermo (4:3)</PresentationFormat>
  <Paragraphs>125</Paragraphs>
  <Slides>73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75" baseType="lpstr">
      <vt:lpstr>Tema di Office</vt:lpstr>
      <vt:lpstr>Immagine bitmap</vt:lpstr>
      <vt:lpstr>Presentazione di PowerPoint</vt:lpstr>
      <vt:lpstr>Presentazione di PowerPoint</vt:lpstr>
      <vt:lpstr>How are the law ant the Courts involved ?</vt:lpstr>
      <vt:lpstr>Presentazione di PowerPoint</vt:lpstr>
      <vt:lpstr>Presentazione di PowerPoint</vt:lpstr>
      <vt:lpstr>Presentazione di PowerPoint</vt:lpstr>
      <vt:lpstr>Presentazione di PowerPoint</vt:lpstr>
      <vt:lpstr>New situations and conflicts (a)</vt:lpstr>
      <vt:lpstr>New situations and conflicts (b)</vt:lpstr>
      <vt:lpstr>Presentazione di PowerPoint</vt:lpstr>
      <vt:lpstr>Presentazione di PowerPoint</vt:lpstr>
      <vt:lpstr>P a t r i a r c h y</vt:lpstr>
      <vt:lpstr>What about these cases ?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 glance at the future  In the future, biologists will likely be able to give each of us a genetic report card that will spell out our risk of developing a variety of different diseases</vt:lpstr>
      <vt:lpstr>genetic report card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Carlo Alberto</dc:creator>
  <cp:lastModifiedBy>Carlo Alberto</cp:lastModifiedBy>
  <cp:revision>28</cp:revision>
  <dcterms:created xsi:type="dcterms:W3CDTF">2017-05-07T14:57:43Z</dcterms:created>
  <dcterms:modified xsi:type="dcterms:W3CDTF">2017-05-12T12:20:56Z</dcterms:modified>
</cp:coreProperties>
</file>